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58" r:id="rId4"/>
    <p:sldId id="265" r:id="rId5"/>
    <p:sldId id="267" r:id="rId6"/>
    <p:sldId id="259" r:id="rId7"/>
    <p:sldId id="266" r:id="rId8"/>
    <p:sldId id="260" r:id="rId9"/>
    <p:sldId id="261" r:id="rId10"/>
    <p:sldId id="268" r:id="rId11"/>
    <p:sldId id="262" r:id="rId12"/>
    <p:sldId id="270" r:id="rId13"/>
    <p:sldId id="271" r:id="rId14"/>
    <p:sldId id="263" r:id="rId15"/>
    <p:sldId id="264"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18.06.2021</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18.06.2021</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18.06.2021</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18.06.2021</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18.06.2021</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18.06.2021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18.06.2021</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18.06.2021</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18.06.2021</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18.06.2021</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saddarova.ksenia@yandex.ru"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450104"/>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err="1" smtClean="0">
                <a:ln>
                  <a:noFill/>
                </a:ln>
                <a:solidFill>
                  <a:schemeClr val="accent1">
                    <a:lumMod val="40000"/>
                    <a:lumOff val="60000"/>
                  </a:schemeClr>
                </a:solidFill>
                <a:effectLst/>
                <a:latin typeface="Times New Roman" pitchFamily="18" charset="0"/>
                <a:ea typeface="Calibri" pitchFamily="34" charset="0"/>
                <a:cs typeface="Times New Roman" pitchFamily="18" charset="0"/>
              </a:rPr>
              <a:t>Saddarowa</a:t>
            </a:r>
            <a:r>
              <a:rPr kumimoji="0" lang="en-US" sz="2000" b="1" i="1" u="none" strike="noStrike" cap="none" normalizeH="0" baseline="0" dirty="0" smtClean="0">
                <a:ln>
                  <a:noFill/>
                </a:ln>
                <a:solidFill>
                  <a:schemeClr val="accent1">
                    <a:lumMod val="40000"/>
                    <a:lumOff val="60000"/>
                  </a:schemeClr>
                </a:solidFill>
                <a:effectLst/>
                <a:latin typeface="Times New Roman" pitchFamily="18" charset="0"/>
                <a:ea typeface="Calibri" pitchFamily="34" charset="0"/>
                <a:cs typeface="Times New Roman" pitchFamily="18" charset="0"/>
              </a:rPr>
              <a:t> Xenia </a:t>
            </a:r>
            <a:r>
              <a:rPr kumimoji="0" lang="en-US" sz="2000" b="1" i="1" u="none" strike="noStrike" cap="none" normalizeH="0" baseline="0" dirty="0" err="1" smtClean="0">
                <a:ln>
                  <a:noFill/>
                </a:ln>
                <a:solidFill>
                  <a:schemeClr val="accent1">
                    <a:lumMod val="40000"/>
                    <a:lumOff val="60000"/>
                  </a:schemeClr>
                </a:solidFill>
                <a:effectLst/>
                <a:latin typeface="Times New Roman" pitchFamily="18" charset="0"/>
                <a:ea typeface="Calibri" pitchFamily="34" charset="0"/>
                <a:cs typeface="Times New Roman" pitchFamily="18" charset="0"/>
              </a:rPr>
              <a:t>Olegowna</a:t>
            </a:r>
            <a:endParaRPr kumimoji="0" lang="ru-RU" sz="2000" b="1" i="0" u="none" strike="noStrike" cap="none" normalizeH="0" baseline="0" dirty="0" smtClean="0">
              <a:ln>
                <a:noFill/>
              </a:ln>
              <a:solidFill>
                <a:schemeClr val="accent1">
                  <a:lumMod val="40000"/>
                  <a:lumOff val="60000"/>
                </a:schemeClr>
              </a:solidFill>
              <a:effectLst/>
              <a:latin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smtClean="0">
                <a:ln>
                  <a:noFill/>
                </a:ln>
                <a:solidFill>
                  <a:schemeClr val="accent1">
                    <a:lumMod val="40000"/>
                    <a:lumOff val="60000"/>
                  </a:schemeClr>
                </a:solidFill>
                <a:effectLst/>
                <a:latin typeface="Times New Roman" pitchFamily="18" charset="0"/>
                <a:ea typeface="Calibri" pitchFamily="34" charset="0"/>
                <a:cs typeface="Times New Roman" pitchFamily="18" charset="0"/>
              </a:rPr>
              <a:t>Aspirantin</a:t>
            </a:r>
            <a:r>
              <a:rPr kumimoji="0" lang="en-US" sz="2000" b="1" i="1" u="none" strike="noStrike" cap="none" normalizeH="0" baseline="0" dirty="0" smtClean="0">
                <a:ln>
                  <a:noFill/>
                </a:ln>
                <a:solidFill>
                  <a:schemeClr val="accent1">
                    <a:lumMod val="40000"/>
                    <a:lumOff val="60000"/>
                  </a:schemeClr>
                </a:solidFill>
                <a:effectLst/>
                <a:latin typeface="Times New Roman" pitchFamily="18" charset="0"/>
                <a:ea typeface="Calibri" pitchFamily="34" charset="0"/>
                <a:cs typeface="Times New Roman" pitchFamily="18" charset="0"/>
              </a:rPr>
              <a:t> des 1. </a:t>
            </a:r>
            <a:r>
              <a:rPr kumimoji="0" lang="de-DE" sz="2000" b="1" i="1" u="none" strike="noStrike" cap="none" normalizeH="0" baseline="0" dirty="0" smtClean="0">
                <a:ln>
                  <a:noFill/>
                </a:ln>
                <a:solidFill>
                  <a:schemeClr val="accent1">
                    <a:lumMod val="40000"/>
                    <a:lumOff val="60000"/>
                  </a:schemeClr>
                </a:solidFill>
                <a:effectLst/>
                <a:latin typeface="Times New Roman" pitchFamily="18" charset="0"/>
                <a:ea typeface="Calibri" pitchFamily="34" charset="0"/>
                <a:cs typeface="Times New Roman" pitchFamily="18" charset="0"/>
              </a:rPr>
              <a:t>Studienjahres der </a:t>
            </a:r>
            <a:r>
              <a:rPr kumimoji="0" lang="de-DE" sz="2000" b="1" i="1" u="none" strike="noStrike" cap="none" normalizeH="0" baseline="0" dirty="0" err="1" smtClean="0">
                <a:ln>
                  <a:noFill/>
                </a:ln>
                <a:solidFill>
                  <a:schemeClr val="accent1">
                    <a:lumMod val="40000"/>
                    <a:lumOff val="60000"/>
                  </a:schemeClr>
                </a:solidFill>
                <a:effectLst/>
                <a:latin typeface="Times New Roman" pitchFamily="18" charset="0"/>
                <a:ea typeface="Calibri" pitchFamily="34" charset="0"/>
                <a:cs typeface="Times New Roman" pitchFamily="18" charset="0"/>
              </a:rPr>
              <a:t>Pskower</a:t>
            </a:r>
            <a:r>
              <a:rPr kumimoji="0" lang="de-DE" sz="2000" b="1" i="1" u="none" strike="noStrike" cap="none" normalizeH="0" baseline="0" dirty="0" smtClean="0">
                <a:ln>
                  <a:noFill/>
                </a:ln>
                <a:solidFill>
                  <a:schemeClr val="accent1">
                    <a:lumMod val="40000"/>
                    <a:lumOff val="60000"/>
                  </a:schemeClr>
                </a:solidFill>
                <a:effectLst/>
                <a:latin typeface="Times New Roman" pitchFamily="18" charset="0"/>
                <a:ea typeface="Calibri" pitchFamily="34" charset="0"/>
                <a:cs typeface="Times New Roman" pitchFamily="18" charset="0"/>
              </a:rPr>
              <a:t> staatlichen Universität </a:t>
            </a:r>
            <a:endParaRPr kumimoji="0" lang="ru-RU" sz="2000" b="1" i="0" u="none" strike="noStrike" cap="none" normalizeH="0" baseline="0" dirty="0" smtClean="0">
              <a:ln>
                <a:noFill/>
              </a:ln>
              <a:solidFill>
                <a:schemeClr val="accent1">
                  <a:lumMod val="40000"/>
                  <a:lumOff val="60000"/>
                </a:schemeClr>
              </a:solidFill>
              <a:effectLst/>
              <a:latin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smtClean="0">
                <a:ln>
                  <a:noFill/>
                </a:ln>
                <a:solidFill>
                  <a:schemeClr val="accent1">
                    <a:lumMod val="40000"/>
                    <a:lumOff val="60000"/>
                  </a:schemeClr>
                </a:solidFill>
                <a:effectLst/>
                <a:latin typeface="Times New Roman" pitchFamily="18" charset="0"/>
                <a:ea typeface="Calibri" pitchFamily="34" charset="0"/>
                <a:cs typeface="Times New Roman" pitchFamily="18" charset="0"/>
              </a:rPr>
              <a:t>E-Mail: </a:t>
            </a:r>
            <a:r>
              <a:rPr kumimoji="0" lang="de-DE" sz="2000" b="1" i="1" u="none" strike="noStrike" cap="none" normalizeH="0" baseline="0" dirty="0" smtClean="0">
                <a:ln>
                  <a:noFill/>
                </a:ln>
                <a:solidFill>
                  <a:schemeClr val="accent1">
                    <a:lumMod val="40000"/>
                    <a:lumOff val="60000"/>
                  </a:schemeClr>
                </a:solidFill>
                <a:effectLst/>
                <a:latin typeface="Times New Roman" pitchFamily="18" charset="0"/>
                <a:ea typeface="Calibri" pitchFamily="34" charset="0"/>
                <a:cs typeface="Times New Roman" pitchFamily="18" charset="0"/>
                <a:hlinkClick r:id="rId2"/>
              </a:rPr>
              <a:t>saddarova.ksenia@yandex.ru</a:t>
            </a:r>
            <a:endParaRPr kumimoji="0" lang="ru-RU" sz="2000" b="1" i="1" u="none" strike="noStrike" cap="none" normalizeH="0" baseline="0" dirty="0" smtClean="0">
              <a:ln>
                <a:noFill/>
              </a:ln>
              <a:solidFill>
                <a:schemeClr val="accent1">
                  <a:lumMod val="40000"/>
                  <a:lumOff val="60000"/>
                </a:schemeClr>
              </a:solidFill>
              <a:effectLst/>
              <a:latin typeface="Times New Roman" pitchFamily="18" charset="0"/>
              <a:ea typeface="Calibri" pitchFamily="34"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accent1">
                  <a:lumMod val="40000"/>
                  <a:lumOff val="60000"/>
                </a:schemeClr>
              </a:solidFill>
              <a:effectLst/>
              <a:latin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smtClean="0">
                <a:ln>
                  <a:noFill/>
                </a:ln>
                <a:solidFill>
                  <a:schemeClr val="accent1">
                    <a:lumMod val="40000"/>
                    <a:lumOff val="60000"/>
                  </a:schemeClr>
                </a:solidFill>
                <a:effectLst/>
                <a:latin typeface="Times New Roman" pitchFamily="18" charset="0"/>
                <a:ea typeface="Calibri" pitchFamily="34" charset="0"/>
                <a:cs typeface="Times New Roman" pitchFamily="18" charset="0"/>
              </a:rPr>
              <a:t>Wissenschaftliche Beraterin - </a:t>
            </a:r>
            <a:r>
              <a:rPr kumimoji="0" lang="de-DE" sz="2000" b="1" i="1" u="none" strike="noStrike" cap="none" normalizeH="0" baseline="0" dirty="0" err="1" smtClean="0">
                <a:ln>
                  <a:noFill/>
                </a:ln>
                <a:solidFill>
                  <a:schemeClr val="accent1">
                    <a:lumMod val="40000"/>
                    <a:lumOff val="60000"/>
                  </a:schemeClr>
                </a:solidFill>
                <a:effectLst/>
                <a:latin typeface="Times New Roman" pitchFamily="18" charset="0"/>
                <a:ea typeface="Calibri" pitchFamily="34" charset="0"/>
                <a:cs typeface="Times New Roman" pitchFamily="18" charset="0"/>
              </a:rPr>
              <a:t>Smirnowa</a:t>
            </a:r>
            <a:r>
              <a:rPr kumimoji="0" lang="de-DE" sz="2000" b="1" i="1" u="none" strike="noStrike" cap="none" normalizeH="0" baseline="0" dirty="0" smtClean="0">
                <a:ln>
                  <a:noFill/>
                </a:ln>
                <a:solidFill>
                  <a:schemeClr val="accent1">
                    <a:lumMod val="40000"/>
                    <a:lumOff val="60000"/>
                  </a:schemeClr>
                </a:solidFill>
                <a:effectLst/>
                <a:latin typeface="Times New Roman" pitchFamily="18" charset="0"/>
                <a:ea typeface="Calibri" pitchFamily="34" charset="0"/>
                <a:cs typeface="Times New Roman" pitchFamily="18" charset="0"/>
              </a:rPr>
              <a:t> Irina </a:t>
            </a:r>
            <a:r>
              <a:rPr kumimoji="0" lang="de-DE" sz="2000" b="1" i="1" u="none" strike="noStrike" cap="none" normalizeH="0" baseline="0" dirty="0" err="1" smtClean="0">
                <a:ln>
                  <a:noFill/>
                </a:ln>
                <a:solidFill>
                  <a:schemeClr val="accent1">
                    <a:lumMod val="40000"/>
                    <a:lumOff val="60000"/>
                  </a:schemeClr>
                </a:solidFill>
                <a:effectLst/>
                <a:latin typeface="Times New Roman" pitchFamily="18" charset="0"/>
                <a:ea typeface="Calibri" pitchFamily="34" charset="0"/>
                <a:cs typeface="Times New Roman" pitchFamily="18" charset="0"/>
              </a:rPr>
              <a:t>Nikolaewna</a:t>
            </a:r>
            <a:r>
              <a:rPr kumimoji="0" lang="de-DE" sz="2000" b="1" i="1" u="none" strike="noStrike" cap="none" normalizeH="0" baseline="0" dirty="0" smtClean="0">
                <a:ln>
                  <a:noFill/>
                </a:ln>
                <a:solidFill>
                  <a:schemeClr val="accent1">
                    <a:lumMod val="40000"/>
                    <a:lumOff val="60000"/>
                  </a:schemeClr>
                </a:solidFill>
                <a:effectLst/>
                <a:latin typeface="Times New Roman" pitchFamily="18" charset="0"/>
                <a:ea typeface="Calibri" pitchFamily="34" charset="0"/>
                <a:cs typeface="Times New Roman" pitchFamily="18" charset="0"/>
              </a:rPr>
              <a:t>, Professorin der Fakultät für Staats- und Rechtswissenschaften und Rechtstheorie, </a:t>
            </a:r>
            <a:r>
              <a:rPr kumimoji="0" lang="de-DE" sz="2000" b="1" i="1" u="none" strike="noStrike" cap="none" normalizeH="0" baseline="0" dirty="0" err="1" smtClean="0">
                <a:ln>
                  <a:noFill/>
                </a:ln>
                <a:solidFill>
                  <a:schemeClr val="accent1">
                    <a:lumMod val="40000"/>
                    <a:lumOff val="60000"/>
                  </a:schemeClr>
                </a:solidFill>
                <a:effectLst/>
                <a:latin typeface="Times New Roman" pitchFamily="18" charset="0"/>
                <a:ea typeface="Calibri" pitchFamily="34" charset="0"/>
                <a:cs typeface="Times New Roman" pitchFamily="18" charset="0"/>
              </a:rPr>
              <a:t>Pskower</a:t>
            </a:r>
            <a:r>
              <a:rPr kumimoji="0" lang="de-DE" sz="2000" b="1" i="1" u="none" strike="noStrike" cap="none" normalizeH="0" baseline="0" dirty="0" smtClean="0">
                <a:ln>
                  <a:noFill/>
                </a:ln>
                <a:solidFill>
                  <a:schemeClr val="accent1">
                    <a:lumMod val="40000"/>
                    <a:lumOff val="60000"/>
                  </a:schemeClr>
                </a:solidFill>
                <a:effectLst/>
                <a:latin typeface="Times New Roman" pitchFamily="18" charset="0"/>
                <a:ea typeface="Calibri" pitchFamily="34" charset="0"/>
                <a:cs typeface="Times New Roman" pitchFamily="18" charset="0"/>
              </a:rPr>
              <a:t> staatliche Universität, Doktor der Rechtswissenschaften,</a:t>
            </a:r>
            <a:endParaRPr kumimoji="0" lang="ru-RU" sz="2000" b="1" i="0" u="none" strike="noStrike" cap="none" normalizeH="0" baseline="0" dirty="0" smtClean="0">
              <a:ln>
                <a:noFill/>
              </a:ln>
              <a:solidFill>
                <a:schemeClr val="accent1">
                  <a:lumMod val="40000"/>
                  <a:lumOff val="60000"/>
                </a:schemeClr>
              </a:solidFill>
              <a:effectLst/>
              <a:latin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smtClean="0">
                <a:ln>
                  <a:noFill/>
                </a:ln>
                <a:solidFill>
                  <a:schemeClr val="accent1">
                    <a:lumMod val="40000"/>
                    <a:lumOff val="60000"/>
                  </a:schemeClr>
                </a:solidFill>
                <a:effectLst/>
                <a:latin typeface="Times New Roman" pitchFamily="18" charset="0"/>
                <a:ea typeface="Calibri" pitchFamily="34" charset="0"/>
                <a:cs typeface="Times New Roman" pitchFamily="18" charset="0"/>
              </a:rPr>
              <a:t>E-Mail: irina_smi69@mail.ru</a:t>
            </a:r>
            <a:endParaRPr kumimoji="0" lang="de-DE" sz="2000" b="1" i="0" u="none" strike="noStrike" cap="none" normalizeH="0" baseline="0" dirty="0" smtClean="0">
              <a:ln>
                <a:noFill/>
              </a:ln>
              <a:solidFill>
                <a:schemeClr val="accent1">
                  <a:lumMod val="40000"/>
                  <a:lumOff val="60000"/>
                </a:schemeClr>
              </a:solidFill>
              <a:effectLst/>
              <a:latin typeface="Times New Roman" pitchFamily="18" charset="0"/>
              <a:cs typeface="Times New Roman" pitchFamily="18" charset="0"/>
            </a:endParaRPr>
          </a:p>
        </p:txBody>
      </p:sp>
      <p:pic>
        <p:nvPicPr>
          <p:cNvPr id="22530" name="Picture 2" descr="https://ssw8.files.wordpress.com/2016/03/11.jpg?w=1240&amp;h=698"/>
          <p:cNvPicPr>
            <a:picLocks noChangeAspect="1" noChangeArrowheads="1"/>
          </p:cNvPicPr>
          <p:nvPr/>
        </p:nvPicPr>
        <p:blipFill>
          <a:blip r:embed="rId3" cstate="print"/>
          <a:srcRect/>
          <a:stretch>
            <a:fillRect/>
          </a:stretch>
        </p:blipFill>
        <p:spPr bwMode="auto">
          <a:xfrm>
            <a:off x="0" y="3140968"/>
            <a:ext cx="9144000" cy="3717032"/>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7776864" cy="3754874"/>
          </a:xfrm>
          <a:prstGeom prst="rect">
            <a:avLst/>
          </a:prstGeom>
        </p:spPr>
        <p:txBody>
          <a:bodyPr wrap="square">
            <a:spAutoFit/>
          </a:bodyPr>
          <a:lstStyle/>
          <a:p>
            <a:pPr lvl="0" indent="450850" algn="just" eaLnBrk="0" fontAlgn="base" hangingPunct="0">
              <a:spcBef>
                <a:spcPct val="0"/>
              </a:spcBef>
              <a:spcAft>
                <a:spcPct val="0"/>
              </a:spcAft>
              <a:tabLst>
                <a:tab pos="769938" algn="l"/>
              </a:tabLst>
            </a:pPr>
            <a:r>
              <a:rPr lang="de-DE" sz="2000" b="1" dirty="0" smtClean="0">
                <a:solidFill>
                  <a:srgbClr val="FFC000"/>
                </a:solidFill>
                <a:latin typeface="Times New Roman" pitchFamily="18" charset="0"/>
                <a:ea typeface="Calibri" pitchFamily="34" charset="0"/>
                <a:cs typeface="Times New Roman" pitchFamily="18" charset="0"/>
              </a:rPr>
              <a:t>Bedingungsweise können diese Maßnahmen mit den Hauptmerkmalen der Sicherheitsmaßnahmen verglichen werden, die von Professor A. A. </a:t>
            </a:r>
            <a:r>
              <a:rPr lang="de-DE" sz="2000" b="1" dirty="0" err="1" smtClean="0">
                <a:solidFill>
                  <a:srgbClr val="FFC000"/>
                </a:solidFill>
                <a:latin typeface="Times New Roman" pitchFamily="18" charset="0"/>
                <a:ea typeface="Calibri" pitchFamily="34" charset="0"/>
                <a:cs typeface="Times New Roman" pitchFamily="18" charset="0"/>
              </a:rPr>
              <a:t>Zhizhilenko</a:t>
            </a:r>
            <a:r>
              <a:rPr lang="de-DE" sz="2000" b="1" dirty="0" smtClean="0">
                <a:solidFill>
                  <a:srgbClr val="FFC000"/>
                </a:solidFill>
                <a:latin typeface="Times New Roman" pitchFamily="18" charset="0"/>
                <a:ea typeface="Calibri" pitchFamily="34" charset="0"/>
                <a:cs typeface="Times New Roman" pitchFamily="18" charset="0"/>
              </a:rPr>
              <a:t> hervorgehoben wurden</a:t>
            </a:r>
            <a:r>
              <a:rPr lang="de-DE" sz="2000" b="1" dirty="0" smtClean="0">
                <a:solidFill>
                  <a:srgbClr val="FFC000"/>
                </a:solidFill>
                <a:latin typeface="Times New Roman" pitchFamily="18" charset="0"/>
                <a:ea typeface="Calibri" pitchFamily="34" charset="0"/>
                <a:cs typeface="Times New Roman" pitchFamily="18" charset="0"/>
              </a:rPr>
              <a:t>:</a:t>
            </a:r>
            <a:endParaRPr lang="ru-RU" sz="2000" b="1" dirty="0" smtClean="0">
              <a:solidFill>
                <a:srgbClr val="FFC000"/>
              </a:solidFill>
              <a:latin typeface="Times New Roman" pitchFamily="18" charset="0"/>
              <a:ea typeface="Calibri" pitchFamily="34" charset="0"/>
              <a:cs typeface="Times New Roman" pitchFamily="18" charset="0"/>
            </a:endParaRPr>
          </a:p>
          <a:p>
            <a:pPr lvl="0" indent="450850" algn="just" eaLnBrk="0" fontAlgn="base" hangingPunct="0">
              <a:spcBef>
                <a:spcPct val="0"/>
              </a:spcBef>
              <a:spcAft>
                <a:spcPct val="0"/>
              </a:spcAft>
              <a:tabLst>
                <a:tab pos="769938" algn="l"/>
              </a:tabLst>
            </a:pPr>
            <a:endParaRPr lang="ru-RU" sz="2000" b="1" dirty="0" smtClean="0">
              <a:solidFill>
                <a:srgbClr val="FFC000"/>
              </a:solidFill>
              <a:latin typeface="Times New Roman" pitchFamily="18" charset="0"/>
              <a:cs typeface="Times New Roman" pitchFamily="18" charset="0"/>
            </a:endParaRPr>
          </a:p>
          <a:p>
            <a:pPr lvl="0" indent="450850" algn="just" eaLnBrk="0" fontAlgn="base" hangingPunct="0">
              <a:spcBef>
                <a:spcPct val="0"/>
              </a:spcBef>
              <a:spcAft>
                <a:spcPct val="0"/>
              </a:spcAft>
              <a:tabLst>
                <a:tab pos="769938" algn="l"/>
              </a:tabLst>
            </a:pPr>
            <a:endParaRPr lang="ru-RU" sz="2000" b="1" dirty="0" smtClean="0">
              <a:solidFill>
                <a:srgbClr val="FFC000"/>
              </a:solidFill>
              <a:latin typeface="Times New Roman" pitchFamily="18" charset="0"/>
              <a:cs typeface="Times New Roman" pitchFamily="18" charset="0"/>
            </a:endParaRPr>
          </a:p>
          <a:p>
            <a:pPr lvl="0" indent="450850" algn="just" eaLnBrk="0" fontAlgn="base" hangingPunct="0">
              <a:spcBef>
                <a:spcPct val="0"/>
              </a:spcBef>
              <a:spcAft>
                <a:spcPct val="0"/>
              </a:spcAft>
              <a:tabLst>
                <a:tab pos="769938" algn="l"/>
              </a:tabLst>
            </a:pPr>
            <a:r>
              <a:rPr lang="de-DE" sz="2000" b="1" dirty="0" smtClean="0">
                <a:solidFill>
                  <a:srgbClr val="FFC000"/>
                </a:solidFill>
                <a:latin typeface="Times New Roman" pitchFamily="18" charset="0"/>
                <a:ea typeface="Calibri" pitchFamily="34" charset="0"/>
                <a:cs typeface="Times New Roman" pitchFamily="18" charset="0"/>
              </a:rPr>
              <a:t>- im Zusammenhang mit einer vorgenommenen gesellschaftsgefährliche Handlung verwendet werden;</a:t>
            </a:r>
          </a:p>
          <a:p>
            <a:pPr lvl="0" indent="450850" algn="just" eaLnBrk="0" fontAlgn="base" hangingPunct="0">
              <a:spcBef>
                <a:spcPct val="0"/>
              </a:spcBef>
              <a:spcAft>
                <a:spcPct val="0"/>
              </a:spcAft>
              <a:tabLst>
                <a:tab pos="769938" algn="l"/>
              </a:tabLst>
            </a:pPr>
            <a:r>
              <a:rPr lang="de-DE" sz="2000" b="1" dirty="0" smtClean="0">
                <a:solidFill>
                  <a:srgbClr val="FFC000"/>
                </a:solidFill>
                <a:latin typeface="Times New Roman" pitchFamily="18" charset="0"/>
                <a:ea typeface="Calibri" pitchFamily="34" charset="0"/>
                <a:cs typeface="Times New Roman" pitchFamily="18" charset="0"/>
              </a:rPr>
              <a:t>- die gefährliche Geistesstörung der Person wird berücksichtigt;</a:t>
            </a:r>
          </a:p>
          <a:p>
            <a:pPr lvl="0" indent="450850" algn="just" eaLnBrk="0" fontAlgn="base" hangingPunct="0">
              <a:spcBef>
                <a:spcPct val="0"/>
              </a:spcBef>
              <a:spcAft>
                <a:spcPct val="0"/>
              </a:spcAft>
              <a:tabLst>
                <a:tab pos="769938" algn="l"/>
              </a:tabLst>
            </a:pPr>
            <a:r>
              <a:rPr lang="de-DE" sz="2000" b="1" dirty="0" smtClean="0">
                <a:solidFill>
                  <a:srgbClr val="FFC000"/>
                </a:solidFill>
                <a:latin typeface="Times New Roman" pitchFamily="18" charset="0"/>
                <a:ea typeface="Calibri" pitchFamily="34" charset="0"/>
                <a:cs typeface="Times New Roman" pitchFamily="18" charset="0"/>
              </a:rPr>
              <a:t>  - Die Verursache, die darauf abzielen, um neue gesellschaftsgefährliche Handlungen durch Exposition gegenüber diesen Maßnahmen zu verhindern.</a:t>
            </a:r>
          </a:p>
          <a:p>
            <a:pPr lvl="0" indent="450850" algn="just" eaLnBrk="0" fontAlgn="base" hangingPunct="0">
              <a:spcBef>
                <a:spcPct val="0"/>
              </a:spcBef>
              <a:spcAft>
                <a:spcPct val="0"/>
              </a:spcAft>
              <a:tabLst>
                <a:tab pos="769938" algn="l"/>
              </a:tabLst>
            </a:pPr>
            <a:r>
              <a:rPr lang="de-DE" dirty="0" smtClean="0">
                <a:latin typeface="Times New Roman" pitchFamily="18" charset="0"/>
                <a:ea typeface="Calibri" pitchFamily="34" charset="0"/>
                <a:cs typeface="Times New Roman" pitchFamily="18" charset="0"/>
              </a:rPr>
              <a:t>.</a:t>
            </a:r>
            <a:endParaRPr lang="ru-RU" dirty="0" smtClean="0">
              <a:latin typeface="Times New Roman" pitchFamily="18" charset="0"/>
              <a:cs typeface="Times New Roman" pitchFamily="18" charset="0"/>
            </a:endParaRPr>
          </a:p>
        </p:txBody>
      </p:sp>
      <p:sp>
        <p:nvSpPr>
          <p:cNvPr id="27650" name="AutoShape 2" descr="https://cont.ws/uploads/pic/2020/9/kitten-furry-book-66035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7652" name="Picture 4" descr="http://i.mycdn.me/i?r=AzEPZsRbOZEKgBhR0XGMT1RkSfAjaRLa4PxImke666VBSqaKTM5SRkZCeTgDn6uOyic"/>
          <p:cNvPicPr>
            <a:picLocks noChangeAspect="1" noChangeArrowheads="1"/>
          </p:cNvPicPr>
          <p:nvPr/>
        </p:nvPicPr>
        <p:blipFill>
          <a:blip r:embed="rId2" cstate="print"/>
          <a:srcRect/>
          <a:stretch>
            <a:fillRect/>
          </a:stretch>
        </p:blipFill>
        <p:spPr bwMode="auto">
          <a:xfrm>
            <a:off x="2987824" y="4077072"/>
            <a:ext cx="5784577" cy="2448272"/>
          </a:xfrm>
          <a:prstGeom prst="rect">
            <a:avLst/>
          </a:prstGeom>
          <a:noFill/>
        </p:spPr>
      </p:pic>
    </p:spTree>
  </p:cSld>
  <p:clrMapOvr>
    <a:masterClrMapping/>
  </p:clrMapOvr>
  <p:transition spd="slow">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474345"/>
            <a:ext cx="4968552" cy="5909310"/>
          </a:xfrm>
          <a:prstGeom prst="rect">
            <a:avLst/>
          </a:prstGeom>
        </p:spPr>
        <p:txBody>
          <a:bodyPr wrap="square">
            <a:spAutoFit/>
          </a:bodyPr>
          <a:lstStyle/>
          <a:p>
            <a:pPr lvl="0" indent="450850" algn="just" eaLnBrk="0" fontAlgn="base" hangingPunct="0">
              <a:spcBef>
                <a:spcPct val="0"/>
              </a:spcBef>
              <a:spcAft>
                <a:spcPct val="0"/>
              </a:spcAft>
              <a:tabLst>
                <a:tab pos="769938" algn="l"/>
              </a:tabLst>
            </a:pPr>
            <a:r>
              <a:rPr lang="de-DE" b="1" dirty="0" smtClean="0">
                <a:solidFill>
                  <a:srgbClr val="92D050"/>
                </a:solidFill>
                <a:latin typeface="Times New Roman" pitchFamily="18" charset="0"/>
                <a:ea typeface="Calibri" pitchFamily="34" charset="0"/>
                <a:cs typeface="Times New Roman" pitchFamily="18" charset="0"/>
              </a:rPr>
              <a:t>Man muss zugeben, dass sich Alkoholismus und Drogensucht nach der internationalen Klassifikation der Krankheiten der 10. Revision auf eine fortschreitende hartnäckige Krankheit beziehen, die künstlich verursacht werden und weit verbreitet sind</a:t>
            </a:r>
            <a:r>
              <a:rPr lang="de-DE" b="1" dirty="0" smtClean="0">
                <a:solidFill>
                  <a:srgbClr val="92D050"/>
                </a:solidFill>
                <a:latin typeface="Times New Roman" pitchFamily="18" charset="0"/>
                <a:ea typeface="Calibri" pitchFamily="34" charset="0"/>
                <a:cs typeface="Times New Roman" pitchFamily="18" charset="0"/>
              </a:rPr>
              <a:t>.</a:t>
            </a:r>
            <a:endParaRPr lang="ru-RU" b="1" dirty="0" smtClean="0">
              <a:solidFill>
                <a:srgbClr val="92D050"/>
              </a:solidFill>
              <a:latin typeface="Times New Roman" pitchFamily="18" charset="0"/>
              <a:ea typeface="Calibri" pitchFamily="34" charset="0"/>
              <a:cs typeface="Times New Roman" pitchFamily="18" charset="0"/>
            </a:endParaRPr>
          </a:p>
          <a:p>
            <a:pPr lvl="0" indent="450850" algn="just" eaLnBrk="0" fontAlgn="base" hangingPunct="0">
              <a:spcBef>
                <a:spcPct val="0"/>
              </a:spcBef>
              <a:spcAft>
                <a:spcPct val="0"/>
              </a:spcAft>
              <a:tabLst>
                <a:tab pos="769938" algn="l"/>
              </a:tabLst>
            </a:pPr>
            <a:endParaRPr lang="ru-RU" b="1" dirty="0" smtClean="0">
              <a:solidFill>
                <a:srgbClr val="92D050"/>
              </a:solidFill>
              <a:latin typeface="Times New Roman" pitchFamily="18" charset="0"/>
              <a:cs typeface="Times New Roman" pitchFamily="18" charset="0"/>
            </a:endParaRPr>
          </a:p>
          <a:p>
            <a:pPr lvl="0" indent="450850" algn="just" eaLnBrk="0" fontAlgn="base" hangingPunct="0">
              <a:spcBef>
                <a:spcPct val="0"/>
              </a:spcBef>
              <a:spcAft>
                <a:spcPct val="0"/>
              </a:spcAft>
              <a:tabLst>
                <a:tab pos="769938" algn="l"/>
              </a:tabLst>
            </a:pPr>
            <a:r>
              <a:rPr lang="de-DE" b="1" dirty="0" smtClean="0">
                <a:solidFill>
                  <a:srgbClr val="92D050"/>
                </a:solidFill>
                <a:latin typeface="Times New Roman" pitchFamily="18" charset="0"/>
                <a:ea typeface="Calibri" pitchFamily="34" charset="0"/>
                <a:cs typeface="Times New Roman" pitchFamily="18" charset="0"/>
              </a:rPr>
              <a:t>Die Maßnahmen gelten jedoch für Personen nicht nur mit psychischen Erkrankungen, sondern auch lebensverändernde Drogensucht. Solche Maßnahmen sind verschieden</a:t>
            </a:r>
            <a:r>
              <a:rPr lang="de-DE" b="1" dirty="0" smtClean="0">
                <a:solidFill>
                  <a:srgbClr val="92D050"/>
                </a:solidFill>
                <a:latin typeface="Times New Roman" pitchFamily="18" charset="0"/>
                <a:ea typeface="Calibri" pitchFamily="34" charset="0"/>
                <a:cs typeface="Times New Roman" pitchFamily="18" charset="0"/>
              </a:rPr>
              <a:t>.</a:t>
            </a:r>
            <a:endParaRPr lang="ru-RU" b="1" dirty="0" smtClean="0">
              <a:solidFill>
                <a:srgbClr val="92D050"/>
              </a:solidFill>
              <a:latin typeface="Times New Roman" pitchFamily="18" charset="0"/>
              <a:ea typeface="Calibri" pitchFamily="34" charset="0"/>
              <a:cs typeface="Times New Roman" pitchFamily="18" charset="0"/>
            </a:endParaRPr>
          </a:p>
          <a:p>
            <a:pPr lvl="0" indent="450850" algn="just" eaLnBrk="0" fontAlgn="base" hangingPunct="0">
              <a:spcBef>
                <a:spcPct val="0"/>
              </a:spcBef>
              <a:spcAft>
                <a:spcPct val="0"/>
              </a:spcAft>
              <a:tabLst>
                <a:tab pos="769938" algn="l"/>
              </a:tabLst>
            </a:pPr>
            <a:endParaRPr lang="ru-RU" b="1" dirty="0" smtClean="0">
              <a:solidFill>
                <a:srgbClr val="92D050"/>
              </a:solidFill>
              <a:latin typeface="Times New Roman" pitchFamily="18" charset="0"/>
              <a:ea typeface="Calibri" pitchFamily="34" charset="0"/>
              <a:cs typeface="Times New Roman" pitchFamily="18" charset="0"/>
            </a:endParaRPr>
          </a:p>
          <a:p>
            <a:pPr indent="450850" algn="just" eaLnBrk="0" fontAlgn="base" hangingPunct="0">
              <a:spcBef>
                <a:spcPct val="0"/>
              </a:spcBef>
              <a:spcAft>
                <a:spcPct val="0"/>
              </a:spcAft>
              <a:tabLst>
                <a:tab pos="769938" algn="l"/>
              </a:tabLst>
            </a:pPr>
            <a:r>
              <a:rPr lang="de-DE" b="1" dirty="0" smtClean="0">
                <a:solidFill>
                  <a:srgbClr val="92D050"/>
                </a:solidFill>
                <a:latin typeface="Times New Roman" pitchFamily="18" charset="0"/>
                <a:ea typeface="Calibri" pitchFamily="34" charset="0"/>
                <a:cs typeface="Times New Roman" pitchFamily="18" charset="0"/>
              </a:rPr>
              <a:t>Einerseits werden obligatorische medizinische Maßnahmen gegen Personen angewendet, die Zwangsarbeit, Festnahme, Inhaftierung und psychischen Störungen ausgesetzt sind, die in einem separaten Kapitel des Strafgesetzbuches der Russischen Föderation verankert sind. Andererseits kann ein Proband mit einer Maßnahme zur Behandlung von Alkohol- und Drogensucht angeklagt werden</a:t>
            </a:r>
            <a:endParaRPr lang="ru-RU" b="1" dirty="0">
              <a:solidFill>
                <a:srgbClr val="92D050"/>
              </a:solidFill>
            </a:endParaRPr>
          </a:p>
        </p:txBody>
      </p:sp>
      <p:sp>
        <p:nvSpPr>
          <p:cNvPr id="16386" name="AutoShape 2" descr="https://img2.freepng.ru/20171220/aiq/question-mark-png-5a3a4e1e2ed2e9.4664277115137705261918904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6388" name="Picture 4" descr="https://img2.freepng.ru/20171220/aiq/question-mark-png-5a3a4e1e2ed2e9.46642771151377052619189043.jpg"/>
          <p:cNvPicPr>
            <a:picLocks noChangeAspect="1" noChangeArrowheads="1"/>
          </p:cNvPicPr>
          <p:nvPr/>
        </p:nvPicPr>
        <p:blipFill>
          <a:blip r:embed="rId2" cstate="print"/>
          <a:srcRect/>
          <a:stretch>
            <a:fillRect/>
          </a:stretch>
        </p:blipFill>
        <p:spPr bwMode="auto">
          <a:xfrm>
            <a:off x="5868144" y="620688"/>
            <a:ext cx="3048273" cy="5544616"/>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467255"/>
            <a:ext cx="601216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smtClean="0">
                <a:ln>
                  <a:noFill/>
                </a:ln>
                <a:solidFill>
                  <a:srgbClr val="FFFF00"/>
                </a:solidFill>
                <a:effectLst/>
                <a:latin typeface="Arial" pitchFamily="34" charset="0"/>
                <a:ea typeface="Calibri" pitchFamily="34" charset="0"/>
                <a:cs typeface="Times New Roman" pitchFamily="18" charset="0"/>
              </a:rPr>
              <a:t>Für den Fall, dass eine Person bestimmte Straftaten begeht, kann ihr eine Prorogation gewährt werden, wenn sie freiwillig den Wunsch nach Heilung erklärt hat.</a:t>
            </a:r>
            <a:endParaRPr kumimoji="0" lang="ru-RU" sz="2000" b="1" i="0" u="none" strike="noStrike" cap="none" normalizeH="0" baseline="0" dirty="0" smtClean="0">
              <a:ln>
                <a:noFill/>
              </a:ln>
              <a:solidFill>
                <a:srgbClr val="FFFF00"/>
              </a:solidFill>
              <a:effectLst/>
              <a:latin typeface="Arial" pitchFamily="34" charset="0"/>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FFFF00"/>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dirty="0" smtClean="0">
                <a:ln>
                  <a:noFill/>
                </a:ln>
                <a:solidFill>
                  <a:srgbClr val="FFFF00"/>
                </a:solidFill>
                <a:effectLst/>
                <a:latin typeface="Arial" pitchFamily="34" charset="0"/>
                <a:ea typeface="Calibri" pitchFamily="34" charset="0"/>
                <a:cs typeface="Times New Roman" pitchFamily="18" charset="0"/>
              </a:rPr>
              <a:t>Gleichzeitig sind die Maßnahmen in den ersten beiden Fällen unfreiwillig und bei einer Aussetzung auf eine drogenabhängige Person steht die freiwillige Genesungswille im Vordergrund. Außerdem können für Verurteilte zur Festnahme, Zwangsarbeit, Freiheitsstrafe, Haftanstalten sowie die genannten Strafen eine obligatorische Behandlung angewandt werden.</a:t>
            </a:r>
            <a:endParaRPr kumimoji="0" lang="de-DE" sz="2000" b="1" i="0" u="none" strike="noStrike" cap="none" normalizeH="0" baseline="0" dirty="0" smtClean="0">
              <a:ln>
                <a:noFill/>
              </a:ln>
              <a:solidFill>
                <a:srgbClr val="FFFF00"/>
              </a:solidFill>
              <a:effectLst/>
              <a:latin typeface="Arial" pitchFamily="34" charset="0"/>
              <a:cs typeface="Arial" pitchFamily="34" charset="0"/>
            </a:endParaRPr>
          </a:p>
        </p:txBody>
      </p:sp>
      <p:pic>
        <p:nvPicPr>
          <p:cNvPr id="28677" name="Picture 5" descr="https://yt3.ggpht.com/a/AATXAJx5279NLKuT2oH-5yA2IxHwzl9jgsd6TUkH_ytN=s900-c-k-c0x00ffffff-no-rj"/>
          <p:cNvPicPr>
            <a:picLocks noChangeAspect="1" noChangeArrowheads="1"/>
          </p:cNvPicPr>
          <p:nvPr/>
        </p:nvPicPr>
        <p:blipFill>
          <a:blip r:embed="rId2" cstate="print"/>
          <a:srcRect/>
          <a:stretch>
            <a:fillRect/>
          </a:stretch>
        </p:blipFill>
        <p:spPr bwMode="auto">
          <a:xfrm>
            <a:off x="5724128" y="4786808"/>
            <a:ext cx="3419872" cy="2071192"/>
          </a:xfrm>
          <a:prstGeom prst="rect">
            <a:avLst/>
          </a:prstGeom>
          <a:noFill/>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1511807"/>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rgbClr val="FFC000"/>
                </a:solidFill>
                <a:effectLst/>
                <a:latin typeface="Arial" pitchFamily="34" charset="0"/>
                <a:ea typeface="Calibri" pitchFamily="34" charset="0"/>
                <a:cs typeface="Times New Roman" pitchFamily="18" charset="0"/>
              </a:rPr>
              <a:t>Trotz der Tatsache, dass alle von uns markierten Maßnahmen auf eine bestimmte Kategorie von Menschen abzielen - eine spezielle Kategorie mit Geistesstörungen, lässt eine solche Abgrenzung von Normen und eine unklare terminologische Abgrenzung die Frage offen, was wir auf Sicherheitsmaßnahmen zurückführen können, die so aktiv in der wissenschaftlichen Gemeinschaft diskutiert. Welche Ziele, Auswahlkriterien usw.</a:t>
            </a:r>
            <a:endParaRPr kumimoji="0" lang="de-DE" sz="2400" b="1" i="0" u="none" strike="noStrike" cap="none" normalizeH="0" baseline="0" dirty="0" smtClean="0">
              <a:ln>
                <a:noFill/>
              </a:ln>
              <a:solidFill>
                <a:srgbClr val="FFC000"/>
              </a:solidFill>
              <a:effectLst/>
              <a:latin typeface="Arial" pitchFamily="34" charset="0"/>
              <a:cs typeface="Arial" pitchFamily="34" charset="0"/>
            </a:endParaRPr>
          </a:p>
        </p:txBody>
      </p:sp>
    </p:spTree>
  </p:cSld>
  <p:clrMapOvr>
    <a:masterClrMapping/>
  </p:clrMapOvr>
  <p:transition spd="slow">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004916"/>
            <a:ext cx="9144000" cy="5724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2000" b="1" dirty="0" smtClean="0">
              <a:solidFill>
                <a:srgbClr val="FFFF00"/>
              </a:solidFill>
              <a:latin typeface="Times New Roman" pitchFamily="18" charset="0"/>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endParaRPr>
          </a:p>
          <a:p>
            <a:r>
              <a:rPr lang="de-DE" b="1" dirty="0" smtClean="0">
                <a:solidFill>
                  <a:srgbClr val="FFC000"/>
                </a:solidFill>
              </a:rPr>
              <a:t>Nebenhin ist heutzutage noch unklar, wie effektiv alle von uns aufgezeigten Maßnahmen im praktischen und rechtlichen Bereich sind. Im Falle der Gewährung einer Aussetzung an eine drogenabhängige Person gibt es also keine Kriterien, nach denen auf eine vollständige Heilung der Person geschlossen und ihr zukünftiges Verhalten vorhergesagt werden konnte</a:t>
            </a:r>
            <a:r>
              <a:rPr lang="de-DE" b="1" dirty="0" smtClean="0">
                <a:solidFill>
                  <a:srgbClr val="FFC000"/>
                </a:solidFill>
              </a:rPr>
              <a:t>.</a:t>
            </a:r>
            <a:endParaRPr lang="ru-RU" b="1" dirty="0" smtClean="0">
              <a:solidFill>
                <a:srgbClr val="FFC000"/>
              </a:solidFill>
            </a:endParaRPr>
          </a:p>
          <a:p>
            <a:endParaRPr lang="ru-RU" dirty="0" smtClean="0"/>
          </a:p>
          <a:p>
            <a:r>
              <a:rPr lang="de-DE" dirty="0" smtClean="0"/>
              <a:t>       </a:t>
            </a:r>
            <a:r>
              <a:rPr lang="de-DE" dirty="0" smtClean="0">
                <a:solidFill>
                  <a:srgbClr val="FFFF00"/>
                </a:solidFill>
              </a:rPr>
              <a:t>Wir meinen, dass dieses Thema interessant ist und zusätzliche Forschung erfordert. Und Sicherheitsmaßnahmen sollten in der Strafgesetzgebung festgestellt werden</a:t>
            </a:r>
            <a:r>
              <a:rPr lang="de-DE" dirty="0" smtClean="0">
                <a:solidFill>
                  <a:srgbClr val="FFFF00"/>
                </a:solidFill>
              </a:rPr>
              <a:t>.</a:t>
            </a:r>
            <a:endParaRPr lang="ru-RU" dirty="0" smtClean="0">
              <a:solidFill>
                <a:srgbClr val="FFFF00"/>
              </a:solidFill>
            </a:endParaRPr>
          </a:p>
          <a:p>
            <a:endParaRPr lang="ru-RU" dirty="0" smtClean="0">
              <a:solidFill>
                <a:srgbClr val="FFFF00"/>
              </a:solidFill>
            </a:endParaRPr>
          </a:p>
          <a:p>
            <a:r>
              <a:rPr lang="de-DE" dirty="0" smtClean="0">
                <a:solidFill>
                  <a:srgbClr val="FFFF00"/>
                </a:solidFill>
              </a:rPr>
              <a:t>       Im Gegenzug sollten sie von Zwangsmaßnahmen medizinischer Natur unterschieden werden, die ihre eigenen Eigenschaften haben und sie aus einer breiteren Perspektive betrachten</a:t>
            </a:r>
            <a:r>
              <a:rPr lang="de-DE" dirty="0" smtClean="0">
                <a:solidFill>
                  <a:srgbClr val="FFFF00"/>
                </a:solidFill>
              </a:rPr>
              <a:t>:</a:t>
            </a:r>
            <a:endParaRPr lang="ru-RU" dirty="0" smtClean="0">
              <a:solidFill>
                <a:srgbClr val="FFFF00"/>
              </a:solidFill>
            </a:endParaRPr>
          </a:p>
          <a:p>
            <a:endParaRPr lang="ru-RU" dirty="0" smtClean="0">
              <a:solidFill>
                <a:srgbClr val="FFFF00"/>
              </a:solidFill>
            </a:endParaRPr>
          </a:p>
          <a:p>
            <a:r>
              <a:rPr lang="de-DE" b="1" dirty="0" smtClean="0">
                <a:solidFill>
                  <a:srgbClr val="FFFF00"/>
                </a:solidFill>
              </a:rPr>
              <a:t>- Durchführung der Behandlung;</a:t>
            </a:r>
            <a:endParaRPr lang="ru-RU" b="1" dirty="0" smtClean="0">
              <a:solidFill>
                <a:srgbClr val="FFFF00"/>
              </a:solidFill>
            </a:endParaRPr>
          </a:p>
          <a:p>
            <a:r>
              <a:rPr lang="de-DE" b="1" dirty="0" smtClean="0">
                <a:solidFill>
                  <a:srgbClr val="FFFF00"/>
                </a:solidFill>
              </a:rPr>
              <a:t>- medizinische und soziale Rehabilitation</a:t>
            </a:r>
            <a:r>
              <a:rPr lang="de-DE" b="1" dirty="0" smtClean="0">
                <a:solidFill>
                  <a:srgbClr val="FFFF00"/>
                </a:solidFill>
              </a:rPr>
              <a:t>;</a:t>
            </a:r>
            <a:endParaRPr lang="ru-RU" b="1" dirty="0" smtClean="0">
              <a:solidFill>
                <a:srgbClr val="FFFF00"/>
              </a:solidFill>
            </a:endParaRPr>
          </a:p>
          <a:p>
            <a:r>
              <a:rPr lang="de-DE" b="1" dirty="0" smtClean="0">
                <a:solidFill>
                  <a:srgbClr val="FFFF00"/>
                </a:solidFill>
              </a:rPr>
              <a:t>- Psychokorrektur</a:t>
            </a:r>
            <a:r>
              <a:rPr lang="de-DE" b="1" dirty="0" smtClean="0"/>
              <a:t>.</a:t>
            </a:r>
            <a:endParaRPr lang="ru-RU" b="1" dirty="0"/>
          </a:p>
        </p:txBody>
      </p:sp>
      <p:sp>
        <p:nvSpPr>
          <p:cNvPr id="15362" name="AutoShape 2" descr="https://sun1-96.userapi.com/4vcQP48eNptD6oXx1SRkhM-KXdjbjLlF6PsZew/secYQRF3TX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4" name="AutoShape 4" descr="https://media.gettyimages.com/illustrations/computer-artwork-of-human-brain-illustration-id85757398?b=1&amp;k=6&amp;m=85757398&amp;s=612x612&amp;h=a7SpyRm9-uwUD97CxVYZD17eIQbxbCjMrvQ5_FoEHE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6" name="AutoShape 6" descr="https://media.gettyimages.com/illustrations/computer-artwork-of-human-brain-illustration-id85757398?b=1&amp;k=6&amp;m=85757398&amp;s=612x612&amp;h=a7SpyRm9-uwUD97CxVYZD17eIQbxbCjMrvQ5_FoEHE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8" name="AutoShape 8" descr="https://media.gettyimages.com/illustrations/computer-artwork-of-human-brain-illustration-id85757398?b=1&amp;k=6&amp;m=85757398&amp;s=612x612&amp;h=a7SpyRm9-uwUD97CxVYZD17eIQbxbCjMrvQ5_FoEHE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70" name="Picture 10" descr="http://i1.ytimg.com/vi/g4QwOZbv-aU/maxresdefault.jpg"/>
          <p:cNvPicPr>
            <a:picLocks noChangeAspect="1" noChangeArrowheads="1"/>
          </p:cNvPicPr>
          <p:nvPr/>
        </p:nvPicPr>
        <p:blipFill>
          <a:blip r:embed="rId2" cstate="print"/>
          <a:srcRect/>
          <a:stretch>
            <a:fillRect/>
          </a:stretch>
        </p:blipFill>
        <p:spPr bwMode="auto">
          <a:xfrm>
            <a:off x="4860031" y="4221088"/>
            <a:ext cx="4283969" cy="2636912"/>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121187"/>
            <a:ext cx="914400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Literaturliste</a:t>
            </a: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de-DE"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Weselowskaja</a:t>
            </a: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A.W.  Zwangsbehandlung in einer medizinischen Organisation, die psychiatrische Hilfe in stationären Bedingungen nach dem Strafgesetzbuch der Russischen Föderation </a:t>
            </a:r>
            <a:r>
              <a:rPr kumimoji="0" lang="de-DE"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leistet.Tomsk</a:t>
            </a: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2019. 83-85 s.</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a:t>
            </a:r>
            <a:r>
              <a:rPr kumimoji="0" lang="de-DE"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Zhizhilenko</a:t>
            </a: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A. Maßnahmen des sozialen Schutzes in Bezug auf gefährliche Rechtsbrecher. </a:t>
            </a:r>
            <a:r>
              <a:rPr kumimoji="0" lang="de-DE"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SPb</a:t>
            </a: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213 s.</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a:t>
            </a:r>
            <a:r>
              <a:rPr kumimoji="0" lang="de-DE"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Micheew</a:t>
            </a: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 I, </a:t>
            </a:r>
            <a:r>
              <a:rPr kumimoji="0" lang="de-DE"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Belowodskij</a:t>
            </a: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a:t>
            </a:r>
            <a:r>
              <a:rPr kumimoji="0" lang="de-DE"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W.,WorobejW.A</a:t>
            </a: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Zwangsmaßnahmen medizinischer Natur im Strafrecht. Sozial-rechtliche und medizinisch-rehabilitative Sicherheitsmaßnahmen. / Unter der wissenschaftlichen Redaktion von S. D. </a:t>
            </a:r>
            <a:r>
              <a:rPr kumimoji="0" lang="de-DE"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Knjazeva</a:t>
            </a: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-Wladiwostok: VIT, 2000. 296 s.</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a:t>
            </a:r>
            <a:r>
              <a:rPr kumimoji="0" lang="de-DE"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Skiba</a:t>
            </a: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A.P. Interdisziplinäre Sicherheitsmaßnahmen in Bezug auf Personen mit Krankheiten: Grundlage für die Notwendigkeit der Entwicklung // Kriminologie: gestern, heute, morgen. 2010. Nr. 1 (18).140-152 s.; </a:t>
            </a:r>
            <a:r>
              <a:rPr kumimoji="0" lang="de-DE"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Utkin</a:t>
            </a: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 A. Entrechtung oder  bestimmte Amtsstellung zu bekleiden oder bestimmte Tätigkeiten auszuüben: eine strafrechtliche Bestrafung oder eine Sicherheitsmaßnahme? // Mensch: Verbrechen und Bestrafung. 2013. Nr. 3 (82). 58–61 s.</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a:t>
            </a:r>
            <a:r>
              <a:rPr kumimoji="0" lang="de-DE"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Spasennikow</a:t>
            </a: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B.A. Z</a:t>
            </a:r>
            <a:r>
              <a:rPr kumimoji="0" lang="de-DE" b="1"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wangsmaßnahmen</a:t>
            </a: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medizinischer Art: Geschichte, Theorie, Praxis. - St. Petersburg: Legal Center Press. 2003.36 s. </a:t>
            </a:r>
            <a:r>
              <a:rPr kumimoji="0" lang="de-DE"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Golodnjuk</a:t>
            </a: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M.N. Zwangsmaßnahmen medizinischer Art und Probleme ihrer Verbesserung // Strafrecht im XXI Jahrhundert: Materialien einer wissenschaftlichen und praktischen Konferenz an der Juristischen Fakultät der Moskauer Staatlichen Universität. M</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de-DE"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Lomonosow</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31. </a:t>
            </a: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Juni</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2001</a:t>
            </a: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127 s.</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S</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a:t>
            </a:r>
            <a:r>
              <a:rPr kumimoji="0" lang="de-DE"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htschedrin</a:t>
            </a:r>
            <a:r>
              <a:rPr kumimoji="0" lang="de-DE"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N.W. Einführung in die Rechtstheorie der Sicherheitsmaßnahmen. Krasnojarsk, 1999. 56 s.</a:t>
            </a:r>
            <a:endParaRPr kumimoji="0" lang="de-DE"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836712"/>
            <a:ext cx="7200799" cy="1569660"/>
          </a:xfrm>
          <a:prstGeom prst="rect">
            <a:avLst/>
          </a:prstGeom>
        </p:spPr>
        <p:txBody>
          <a:bodyPr wrap="square">
            <a:spAutoFit/>
          </a:bodyPr>
          <a:lstStyle/>
          <a:p>
            <a:r>
              <a:rPr lang="en-US" sz="4800" dirty="0" smtClean="0">
                <a:solidFill>
                  <a:schemeClr val="accent5">
                    <a:lumMod val="60000"/>
                    <a:lumOff val="40000"/>
                  </a:schemeClr>
                </a:solidFill>
                <a:latin typeface="Algerian" pitchFamily="82" charset="0"/>
              </a:rPr>
              <a:t>danke für die </a:t>
            </a:r>
            <a:r>
              <a:rPr lang="en-US" sz="4800" dirty="0" smtClean="0">
                <a:solidFill>
                  <a:schemeClr val="accent5">
                    <a:lumMod val="60000"/>
                    <a:lumOff val="40000"/>
                  </a:schemeClr>
                </a:solidFill>
                <a:latin typeface="Algerian" pitchFamily="82" charset="0"/>
              </a:rPr>
              <a:t>Aufmerksamkeit</a:t>
            </a:r>
            <a:r>
              <a:rPr lang="ru-RU" sz="4800" dirty="0" smtClean="0">
                <a:solidFill>
                  <a:schemeClr val="accent5">
                    <a:lumMod val="60000"/>
                    <a:lumOff val="40000"/>
                  </a:schemeClr>
                </a:solidFill>
                <a:latin typeface="Algerian" pitchFamily="82" charset="0"/>
              </a:rPr>
              <a:t> !!!</a:t>
            </a:r>
            <a:endParaRPr lang="ru-RU" sz="4800" dirty="0">
              <a:solidFill>
                <a:schemeClr val="accent5">
                  <a:lumMod val="60000"/>
                  <a:lumOff val="40000"/>
                </a:schemeClr>
              </a:solidFill>
            </a:endParaRPr>
          </a:p>
        </p:txBody>
      </p:sp>
      <p:sp>
        <p:nvSpPr>
          <p:cNvPr id="30722" name="AutoShape 2" descr="https://referat74.ru/wp-content/uploads/2020/12/1582114625_issledovaniy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24" name="Picture 4" descr="https://referat74.ru/wp-content/uploads/2020/12/1582114625_issledovaniya.jpg"/>
          <p:cNvPicPr>
            <a:picLocks noChangeAspect="1" noChangeArrowheads="1"/>
          </p:cNvPicPr>
          <p:nvPr/>
        </p:nvPicPr>
        <p:blipFill>
          <a:blip r:embed="rId2" cstate="print"/>
          <a:srcRect/>
          <a:stretch>
            <a:fillRect/>
          </a:stretch>
        </p:blipFill>
        <p:spPr bwMode="auto">
          <a:xfrm>
            <a:off x="4751511" y="2420888"/>
            <a:ext cx="4392489" cy="4581128"/>
          </a:xfrm>
          <a:prstGeom prst="rect">
            <a:avLst/>
          </a:prstGeom>
          <a:noFill/>
        </p:spPr>
      </p:pic>
    </p:spTree>
  </p:cSld>
  <p:clrMapOvr>
    <a:masterClrMapping/>
  </p:clrMapOvr>
  <p:transition spd="slow">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1077993"/>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de-DE" sz="320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Sicherheitsmaßnahmen und Berichtigungen, die nicht im Titel VI des Strafgesetzbuches der Russischen Föderation vorgesehen sind: Therapie, medizinische und soziale Rehabilitation von Personen, die an Drogensucht leiden.</a:t>
            </a:r>
            <a:endParaRPr kumimoji="0" lang="ru-RU" sz="3200"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de-DE" sz="320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(Berichterstattung)</a:t>
            </a:r>
            <a:endParaRPr kumimoji="0" lang="de-DE" sz="3200" i="0" u="none" strike="noStrike" cap="none" normalizeH="0" baseline="0" dirty="0" smtClean="0">
              <a:ln>
                <a:noFill/>
              </a:ln>
              <a:solidFill>
                <a:srgbClr val="FFFF00"/>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125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Das Konzept der Sicherheitsmaßnahmen erregt die wissenschaftliche Aufmerksamkeit von Spezialisten in verschiedenen Wissensgebieten - Rechtswissenschaft, Medizin, Psychologie, Soziologie usw. Trotz der verfügbaren Forschung auf diesem Gebiet ist jedoch eine Reihe von theoretischen, rechtlichen und praktischen Fragen nicht gelöst und zusätzliche Forschung erfordern</a:t>
            </a:r>
            <a:r>
              <a:rPr kumimoji="0" lang="de-DE" sz="2000"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a:t>
            </a:r>
            <a:endParaRPr kumimoji="0" lang="ru-RU" sz="2000"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FFC000"/>
              </a:solidFill>
              <a:effectLst/>
              <a:latin typeface="Times New Roman" pitchFamily="18" charset="0"/>
              <a:cs typeface="Times New Roman" pitchFamily="18" charset="0"/>
            </a:endParaRPr>
          </a:p>
        </p:txBody>
      </p:sp>
      <p:sp>
        <p:nvSpPr>
          <p:cNvPr id="20482" name="AutoShape 2" descr="https://business-ideal.ru/wp-content/uploads/2016/06/%D0%9C%D0%B0%D1%80%D0%BA%D0%B5%D1%82%D0%B8%D0%BD%D0%B3%D0%BE%D0%B2%D1%8B%D0%B5-%D0%B8%D1%81%D1%81%D0%BB%D0%B5%D0%B4%D0%BE%D0%B2%D0%B0%D0%BD%D0%B8%D1%8F.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84" name="Picture 4" descr="https://business-ideal.ru/wp-content/uploads/2016/06/%D0%9C%D0%B0%D1%80%D0%BA%D0%B5%D1%82%D0%B8%D0%BD%D0%B3%D0%BE%D0%B2%D1%8B%D0%B5-%D0%B8%D1%81%D1%81%D0%BB%D0%B5%D0%B4%D0%BE%D0%B2%D0%B0%D0%BD%D0%B8%D1%8F.jpg"/>
          <p:cNvPicPr>
            <a:picLocks noChangeAspect="1" noChangeArrowheads="1"/>
          </p:cNvPicPr>
          <p:nvPr/>
        </p:nvPicPr>
        <p:blipFill>
          <a:blip r:embed="rId2" cstate="print"/>
          <a:srcRect/>
          <a:stretch>
            <a:fillRect/>
          </a:stretch>
        </p:blipFill>
        <p:spPr bwMode="auto">
          <a:xfrm>
            <a:off x="0" y="2348880"/>
            <a:ext cx="9144000" cy="4509120"/>
          </a:xfrm>
          <a:prstGeom prst="rect">
            <a:avLst/>
          </a:prstGeom>
          <a:noFill/>
        </p:spPr>
      </p:pic>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7668344" cy="2031325"/>
          </a:xfrm>
          <a:prstGeom prst="rect">
            <a:avLst/>
          </a:prstGeom>
        </p:spPr>
        <p:txBody>
          <a:bodyPr wrap="square">
            <a:spAutoFit/>
          </a:bodyPr>
          <a:lstStyle/>
          <a:p>
            <a:pPr lvl="0" indent="450850" algn="just" eaLnBrk="0" fontAlgn="base" hangingPunct="0">
              <a:spcBef>
                <a:spcPct val="0"/>
              </a:spcBef>
              <a:spcAft>
                <a:spcPct val="0"/>
              </a:spcAft>
            </a:pPr>
            <a:r>
              <a:rPr lang="de-DE" b="1" dirty="0" smtClean="0">
                <a:solidFill>
                  <a:srgbClr val="FFC000"/>
                </a:solidFill>
                <a:latin typeface="Times New Roman" pitchFamily="18" charset="0"/>
                <a:ea typeface="Calibri" pitchFamily="34" charset="0"/>
                <a:cs typeface="Times New Roman" pitchFamily="18" charset="0"/>
              </a:rPr>
              <a:t>In Russland wurde diese Konzeption vom Doktor der Rechtswissenschaften Professor N. W. </a:t>
            </a:r>
            <a:r>
              <a:rPr lang="de-DE" b="1" dirty="0" err="1" smtClean="0">
                <a:solidFill>
                  <a:srgbClr val="FFC000"/>
                </a:solidFill>
                <a:latin typeface="Times New Roman" pitchFamily="18" charset="0"/>
                <a:ea typeface="Calibri" pitchFamily="34" charset="0"/>
                <a:cs typeface="Times New Roman" pitchFamily="18" charset="0"/>
              </a:rPr>
              <a:t>Schtschedrin</a:t>
            </a:r>
            <a:r>
              <a:rPr lang="de-DE" b="1" dirty="0" smtClean="0">
                <a:solidFill>
                  <a:srgbClr val="FFC000"/>
                </a:solidFill>
                <a:latin typeface="Times New Roman" pitchFamily="18" charset="0"/>
                <a:ea typeface="Calibri" pitchFamily="34" charset="0"/>
                <a:cs typeface="Times New Roman" pitchFamily="18" charset="0"/>
              </a:rPr>
              <a:t> am umfassendsten berücksichtigt. Sicherheitsmaßnahmen sind eine Art gesetzlicher Beschränkung, die dazu dienen, die schädliche Wirkung einer erhöhten Gefahrenquelle zu unterdrücken und einen Gegenstand erhöhten Schutzes zu schützen, der sich in ihren Hauptmerkmalen deutlich von anderen Arten gesetzlicher Beschränkungen. </a:t>
            </a:r>
            <a:endParaRPr lang="de-DE" b="1" dirty="0" smtClean="0">
              <a:solidFill>
                <a:srgbClr val="FFC000"/>
              </a:solidFill>
              <a:latin typeface="Times New Roman" pitchFamily="18" charset="0"/>
              <a:cs typeface="Times New Roman" pitchFamily="18" charset="0"/>
            </a:endParaRPr>
          </a:p>
        </p:txBody>
      </p:sp>
      <p:pic>
        <p:nvPicPr>
          <p:cNvPr id="1026" name="Picture 2" descr="https://storage.myseldon.com/news_pict_D9/D958434E85476A34D7B79118F153B559"/>
          <p:cNvPicPr>
            <a:picLocks noChangeAspect="1" noChangeArrowheads="1"/>
          </p:cNvPicPr>
          <p:nvPr/>
        </p:nvPicPr>
        <p:blipFill>
          <a:blip r:embed="rId2" cstate="print"/>
          <a:srcRect/>
          <a:stretch>
            <a:fillRect/>
          </a:stretch>
        </p:blipFill>
        <p:spPr bwMode="auto">
          <a:xfrm>
            <a:off x="0" y="2060848"/>
            <a:ext cx="9144000" cy="4797152"/>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431994"/>
            <a:ext cx="9144000" cy="2569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FFC000"/>
                </a:solidFill>
                <a:effectLst/>
                <a:latin typeface="Arial" pitchFamily="34" charset="0"/>
                <a:ea typeface="Calibri" pitchFamily="34" charset="0"/>
                <a:cs typeface="Times New Roman" pitchFamily="18" charset="0"/>
              </a:rPr>
              <a:t>Von uns wurde auch die Arbeit des Wissenschaftlers und Kriminologen A.A. </a:t>
            </a:r>
            <a:r>
              <a:rPr kumimoji="0" lang="de-DE" sz="1400" b="1" i="0" u="none" strike="noStrike" cap="none" normalizeH="0" baseline="0" dirty="0" err="1" smtClean="0">
                <a:ln>
                  <a:noFill/>
                </a:ln>
                <a:solidFill>
                  <a:srgbClr val="FFC000"/>
                </a:solidFill>
                <a:effectLst/>
                <a:latin typeface="Arial" pitchFamily="34" charset="0"/>
                <a:ea typeface="Calibri" pitchFamily="34" charset="0"/>
                <a:cs typeface="Times New Roman" pitchFamily="18" charset="0"/>
              </a:rPr>
              <a:t>Zhizhilenko</a:t>
            </a:r>
            <a:r>
              <a:rPr kumimoji="0" lang="de-DE" sz="1400" b="1" i="0" u="none" strike="noStrike" cap="none" normalizeH="0" baseline="0" dirty="0" smtClean="0">
                <a:ln>
                  <a:noFill/>
                </a:ln>
                <a:solidFill>
                  <a:srgbClr val="FFC000"/>
                </a:solidFill>
                <a:effectLst/>
                <a:latin typeface="Arial" pitchFamily="34" charset="0"/>
                <a:ea typeface="Calibri" pitchFamily="34" charset="0"/>
                <a:cs typeface="Times New Roman" pitchFamily="18" charset="0"/>
              </a:rPr>
              <a:t> untersucht, in der er Sicherheitsmaßnahmen als Maßnahmen definierte, die auf Personen angewendet werden, die kriminelle Handlungen begangen haben, und unter Berücksichtigung auf ihre besonderen geistigen Eigenschaften abzielen, durch Beeinflussung und Maßnahmen an neuen kriminellen Handlungen zu hindern.</a:t>
            </a:r>
            <a:endParaRPr kumimoji="0" lang="ru-RU" sz="1400" b="1" i="0" u="none" strike="noStrike" cap="none" normalizeH="0" baseline="0" dirty="0" smtClean="0">
              <a:ln>
                <a:noFill/>
              </a:ln>
              <a:solidFill>
                <a:srgbClr val="FFC000"/>
              </a:solidFill>
              <a:effectLst/>
              <a:latin typeface="Arial" pitchFamily="34" charset="0"/>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dirty="0" smtClean="0">
              <a:ln>
                <a:noFill/>
              </a:ln>
              <a:solidFill>
                <a:srgbClr val="FFC000"/>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FFC000"/>
                </a:solidFill>
                <a:effectLst/>
                <a:latin typeface="Arial" pitchFamily="34" charset="0"/>
                <a:ea typeface="Calibri" pitchFamily="34" charset="0"/>
                <a:cs typeface="Times New Roman" pitchFamily="18" charset="0"/>
              </a:rPr>
              <a:t>Professor </a:t>
            </a:r>
            <a:r>
              <a:rPr kumimoji="0" lang="de-DE" sz="1400" b="1" i="0" u="none" strike="noStrike" cap="none" normalizeH="0" baseline="0" dirty="0" err="1" smtClean="0">
                <a:ln>
                  <a:noFill/>
                </a:ln>
                <a:solidFill>
                  <a:srgbClr val="FFC000"/>
                </a:solidFill>
                <a:effectLst/>
                <a:latin typeface="Arial" pitchFamily="34" charset="0"/>
                <a:ea typeface="Calibri" pitchFamily="34" charset="0"/>
                <a:cs typeface="Times New Roman" pitchFamily="18" charset="0"/>
              </a:rPr>
              <a:t>Zhizhilenko</a:t>
            </a:r>
            <a:r>
              <a:rPr kumimoji="0" lang="de-DE" sz="1400" b="1" i="0" u="none" strike="noStrike" cap="none" normalizeH="0" baseline="0" dirty="0" smtClean="0">
                <a:ln>
                  <a:noFill/>
                </a:ln>
                <a:solidFill>
                  <a:srgbClr val="FFC000"/>
                </a:solidFill>
                <a:effectLst/>
                <a:latin typeface="Arial" pitchFamily="34" charset="0"/>
                <a:ea typeface="Calibri" pitchFamily="34" charset="0"/>
                <a:cs typeface="Times New Roman" pitchFamily="18" charset="0"/>
              </a:rPr>
              <a:t> stellte fest, dass im Falle einer Bestrafung, die kriminelle Handlung selbst und im Falle von Sicherheitsmaßnahmen die Gefahr des Aktivisten berücksichtigt werden muss.</a:t>
            </a:r>
            <a:endParaRPr kumimoji="0" lang="ru-RU" sz="700" b="1" i="0" u="none" strike="noStrike" cap="none" normalizeH="0" baseline="0" dirty="0" smtClean="0">
              <a:ln>
                <a:noFill/>
              </a:ln>
              <a:solidFill>
                <a:srgbClr val="FFC000"/>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FFC000"/>
                </a:solidFill>
                <a:effectLst/>
                <a:latin typeface="Arial" pitchFamily="34" charset="0"/>
                <a:ea typeface="Calibri" pitchFamily="34" charset="0"/>
                <a:cs typeface="Times New Roman" pitchFamily="18" charset="0"/>
              </a:rPr>
              <a:t>Ein ähnlicher Ansatz ist in der sowjetischen Periode der Staatsentwicklung zu beobachten. Im Mittelpunkt der Wissenschaft stand die Persönlichkeit des Rechtsbrechers. Und die auf diese Personen angewandten Maßnahmen wurden als "Maßnahmen des sozialen Schutzes" bezeichnet und im Strafgesetzbuch der UdSSR festgeschrieben</a:t>
            </a:r>
            <a:r>
              <a:rPr kumimoji="0" lang="de-DE" sz="1400" b="0" i="0" u="none" strike="noStrike" cap="none" normalizeH="0" baseline="0" dirty="0" smtClean="0">
                <a:ln>
                  <a:noFill/>
                </a:ln>
                <a:solidFill>
                  <a:srgbClr val="FFC000"/>
                </a:solidFill>
                <a:effectLst/>
                <a:latin typeface="Arial" pitchFamily="34" charset="0"/>
                <a:ea typeface="Calibri" pitchFamily="34" charset="0"/>
                <a:cs typeface="Times New Roman" pitchFamily="18" charset="0"/>
              </a:rPr>
              <a:t>.</a:t>
            </a:r>
            <a:endParaRPr kumimoji="0" lang="de-DE" sz="1800" b="0" i="0" u="none" strike="noStrike" cap="none" normalizeH="0" baseline="0" dirty="0" smtClean="0">
              <a:ln>
                <a:noFill/>
              </a:ln>
              <a:solidFill>
                <a:srgbClr val="FFC000"/>
              </a:solidFill>
              <a:effectLst/>
              <a:latin typeface="Arial" pitchFamily="34" charset="0"/>
              <a:cs typeface="Arial" pitchFamily="34" charset="0"/>
            </a:endParaRPr>
          </a:p>
        </p:txBody>
      </p:sp>
      <p:sp>
        <p:nvSpPr>
          <p:cNvPr id="23555" name="AutoShape 3" descr="https://www.dynamiccio.com/wp-content/uploads/2019/09/A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7" name="AutoShape 5" descr="https://www.dynamiccio.com/wp-content/uploads/2019/09/A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9" name="AutoShape 7" descr="https://www.dynamiccio.com/wp-content/uploads/2019/09/A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3561" name="Picture 9" descr="https://www.culture.ru/storage/images/37eeb65accb591c937596de568e03b4a/becd1f387f77452696a60440ecc4f52b.jpeg"/>
          <p:cNvPicPr>
            <a:picLocks noChangeAspect="1" noChangeArrowheads="1"/>
          </p:cNvPicPr>
          <p:nvPr/>
        </p:nvPicPr>
        <p:blipFill>
          <a:blip r:embed="rId2" cstate="print"/>
          <a:srcRect/>
          <a:stretch>
            <a:fillRect/>
          </a:stretch>
        </p:blipFill>
        <p:spPr bwMode="auto">
          <a:xfrm>
            <a:off x="2458815" y="3140968"/>
            <a:ext cx="6685185" cy="3717032"/>
          </a:xfrm>
          <a:prstGeom prst="rect">
            <a:avLst/>
          </a:prstGeom>
          <a:noFill/>
        </p:spPr>
      </p:pic>
    </p:spTree>
  </p:cSld>
  <p:clrMapOvr>
    <a:masterClrMapping/>
  </p:clrMapOvr>
  <p:transition spd="slow">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507400"/>
            <a:ext cx="514806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784225" algn="l"/>
              </a:tabLst>
            </a:pPr>
            <a:r>
              <a:rPr kumimoji="0" lang="de-DE" sz="200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Heute haben Sicherheitsmaßnahmen noch keine Rechtsform gefunden, sondern spiegeln sich nur in theoretischen Untersuchungsarbeiten wider.</a:t>
            </a:r>
            <a:endParaRPr kumimoji="0" lang="ru-RU" sz="2000" i="0" u="none" strike="noStrike" cap="none" normalizeH="0" baseline="0" dirty="0" smtClean="0">
              <a:ln>
                <a:noFill/>
              </a:ln>
              <a:solidFill>
                <a:srgbClr val="FFFF00"/>
              </a:solidFill>
              <a:effectLst/>
              <a:latin typeface="Times New Roman" pitchFamily="18" charset="0"/>
              <a:cs typeface="Times New Roman" pitchFamily="18" charset="0"/>
            </a:endParaRPr>
          </a:p>
          <a:p>
            <a:pPr lvl="0" indent="450850" algn="just" eaLnBrk="0" fontAlgn="base" hangingPunct="0">
              <a:spcBef>
                <a:spcPct val="0"/>
              </a:spcBef>
              <a:spcAft>
                <a:spcPct val="0"/>
              </a:spcAft>
              <a:tabLst>
                <a:tab pos="784225" algn="l"/>
              </a:tabLst>
            </a:pPr>
            <a:r>
              <a:rPr lang="de-DE" sz="2000" dirty="0" smtClean="0">
                <a:solidFill>
                  <a:srgbClr val="FFFF00"/>
                </a:solidFill>
                <a:latin typeface="Times New Roman" pitchFamily="18" charset="0"/>
                <a:ea typeface="Calibri" pitchFamily="34" charset="0"/>
                <a:cs typeface="Times New Roman" pitchFamily="18" charset="0"/>
              </a:rPr>
              <a:t>In entsprechender Weise</a:t>
            </a:r>
            <a:r>
              <a:rPr lang="ru-RU" sz="2000" dirty="0" smtClean="0">
                <a:solidFill>
                  <a:srgbClr val="FFFF00"/>
                </a:solidFill>
                <a:latin typeface="Times New Roman" pitchFamily="18" charset="0"/>
                <a:ea typeface="Calibri" pitchFamily="34" charset="0"/>
                <a:cs typeface="Times New Roman" pitchFamily="18" charset="0"/>
              </a:rPr>
              <a:t> </a:t>
            </a:r>
            <a:r>
              <a:rPr lang="de-DE" sz="2000" dirty="0" smtClean="0">
                <a:solidFill>
                  <a:srgbClr val="FFFF00"/>
                </a:solidFill>
                <a:latin typeface="Times New Roman" pitchFamily="18" charset="0"/>
                <a:ea typeface="Calibri" pitchFamily="34" charset="0"/>
                <a:cs typeface="Times New Roman" pitchFamily="18" charset="0"/>
              </a:rPr>
              <a:t>bleibt </a:t>
            </a:r>
            <a:r>
              <a:rPr kumimoji="0" lang="de-DE" sz="200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die Frage der praktischen Verwirklichung dieser Maßnahmen offen</a:t>
            </a:r>
            <a:r>
              <a:rPr kumimoji="0" lang="de-DE" sz="200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a:t>
            </a:r>
            <a:endParaRPr kumimoji="0" lang="ru-RU" sz="200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endParaRPr>
          </a:p>
          <a:p>
            <a:pPr lvl="0" indent="450850" algn="just" eaLnBrk="0" fontAlgn="base" hangingPunct="0">
              <a:spcBef>
                <a:spcPct val="0"/>
              </a:spcBef>
              <a:spcAft>
                <a:spcPct val="0"/>
              </a:spcAft>
              <a:tabLst>
                <a:tab pos="784225" algn="l"/>
              </a:tabLst>
            </a:pPr>
            <a:endParaRPr kumimoji="0" lang="ru-RU" sz="2000"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784225" algn="l"/>
              </a:tabLst>
            </a:pPr>
            <a:r>
              <a:rPr kumimoji="0" lang="de-DE" sz="200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Einige Fachkenner glauben, dass Sicherheitsmaßnahmen in der russischen Gesetzgebung als obligatorische medizinische Maßnahmen dargestellt werden. Also, R. I. </a:t>
            </a:r>
            <a:r>
              <a:rPr kumimoji="0" lang="de-DE" sz="2000" i="0" u="none" strike="noStrike" cap="none" normalizeH="0" baseline="0" dirty="0" err="1" smtClean="0">
                <a:ln>
                  <a:noFill/>
                </a:ln>
                <a:solidFill>
                  <a:srgbClr val="FFFF00"/>
                </a:solidFill>
                <a:effectLst/>
                <a:latin typeface="Times New Roman" pitchFamily="18" charset="0"/>
                <a:ea typeface="Calibri" pitchFamily="34" charset="0"/>
                <a:cs typeface="Times New Roman" pitchFamily="18" charset="0"/>
              </a:rPr>
              <a:t>Micheew</a:t>
            </a:r>
            <a:r>
              <a:rPr kumimoji="0" lang="de-DE" sz="200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 V. </a:t>
            </a:r>
            <a:r>
              <a:rPr kumimoji="0" lang="de-DE" sz="2000" i="0" u="none" strike="noStrike" cap="none" normalizeH="0" baseline="0" dirty="0" err="1" smtClean="0">
                <a:ln>
                  <a:noFill/>
                </a:ln>
                <a:solidFill>
                  <a:srgbClr val="FFFF00"/>
                </a:solidFill>
                <a:effectLst/>
                <a:latin typeface="Times New Roman" pitchFamily="18" charset="0"/>
                <a:ea typeface="Calibri" pitchFamily="34" charset="0"/>
                <a:cs typeface="Times New Roman" pitchFamily="18" charset="0"/>
              </a:rPr>
              <a:t>Belowodskij</a:t>
            </a:r>
            <a:r>
              <a:rPr kumimoji="0" lang="de-DE" sz="200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W. A. </a:t>
            </a:r>
            <a:r>
              <a:rPr kumimoji="0" lang="de-DE" sz="2000" i="0" u="none" strike="noStrike" cap="none" normalizeH="0" baseline="0" dirty="0" err="1" smtClean="0">
                <a:ln>
                  <a:noFill/>
                </a:ln>
                <a:solidFill>
                  <a:srgbClr val="FFFF00"/>
                </a:solidFill>
                <a:effectLst/>
                <a:latin typeface="Times New Roman" pitchFamily="18" charset="0"/>
                <a:ea typeface="Calibri" pitchFamily="34" charset="0"/>
                <a:cs typeface="Times New Roman" pitchFamily="18" charset="0"/>
              </a:rPr>
              <a:t>Worobej</a:t>
            </a:r>
            <a:r>
              <a:rPr kumimoji="0" lang="de-DE" sz="200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argumentierten in ihren Forschungsarbeiten, dass die Stellungnahme der obligatorischen medizinischen Maßnahmen geeint ist. Der Unterschied besteht nur in der strengeren Anwendung dieser </a:t>
            </a:r>
            <a:r>
              <a:rPr kumimoji="0" lang="de-DE" sz="200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Maßnahmen</a:t>
            </a:r>
            <a:endParaRPr kumimoji="0" lang="ru-RU" sz="2000" i="0" u="none" strike="noStrike" cap="none" normalizeH="0" baseline="0" dirty="0" smtClean="0">
              <a:ln>
                <a:noFill/>
              </a:ln>
              <a:solidFill>
                <a:srgbClr val="FFFF00"/>
              </a:solidFill>
              <a:effectLst/>
              <a:latin typeface="Times New Roman" pitchFamily="18" charset="0"/>
              <a:cs typeface="Times New Roman" pitchFamily="18" charset="0"/>
            </a:endParaRPr>
          </a:p>
        </p:txBody>
      </p:sp>
      <p:pic>
        <p:nvPicPr>
          <p:cNvPr id="19458" name="Picture 2" descr="https://klike.net/uploads/posts/2020-02/1581672871_15.jpg"/>
          <p:cNvPicPr>
            <a:picLocks noChangeAspect="1" noChangeArrowheads="1"/>
          </p:cNvPicPr>
          <p:nvPr/>
        </p:nvPicPr>
        <p:blipFill>
          <a:blip r:embed="rId2" cstate="print"/>
          <a:srcRect/>
          <a:stretch>
            <a:fillRect/>
          </a:stretch>
        </p:blipFill>
        <p:spPr bwMode="auto">
          <a:xfrm>
            <a:off x="5364088" y="1052736"/>
            <a:ext cx="3401616" cy="4746625"/>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4896544" cy="5909310"/>
          </a:xfrm>
          <a:prstGeom prst="rect">
            <a:avLst/>
          </a:prstGeom>
        </p:spPr>
        <p:txBody>
          <a:bodyPr wrap="square">
            <a:spAutoFit/>
          </a:bodyPr>
          <a:lstStyle/>
          <a:p>
            <a:pPr lvl="0" indent="450850" algn="just" eaLnBrk="0" fontAlgn="base" hangingPunct="0">
              <a:spcBef>
                <a:spcPct val="0"/>
              </a:spcBef>
              <a:spcAft>
                <a:spcPct val="0"/>
              </a:spcAft>
              <a:tabLst>
                <a:tab pos="784225" algn="l"/>
              </a:tabLst>
            </a:pPr>
            <a:r>
              <a:rPr lang="de-DE" b="1" dirty="0" smtClean="0">
                <a:solidFill>
                  <a:srgbClr val="FFC000"/>
                </a:solidFill>
                <a:latin typeface="Times New Roman" pitchFamily="18" charset="0"/>
                <a:ea typeface="Calibri" pitchFamily="34" charset="0"/>
                <a:cs typeface="Times New Roman" pitchFamily="18" charset="0"/>
              </a:rPr>
              <a:t>Unter Berücksichtigung anderer Sichte von Wissenschaftlern stellen wir jedoch fest, dass wir die Zuordnung von Zwangsmaßnahmen medizinischer Art zu Sicherheitsmaßnahmen nur teilweise sehen, nämlich Personen, die sozialgefährliche Tathandlungen begangen haben und durch die forensisch-psychiatrische Untersuchung als verrückt anerkannt sind</a:t>
            </a:r>
            <a:r>
              <a:rPr lang="de-DE" b="1" dirty="0" smtClean="0">
                <a:solidFill>
                  <a:srgbClr val="FFC000"/>
                </a:solidFill>
                <a:latin typeface="Times New Roman" pitchFamily="18" charset="0"/>
                <a:ea typeface="Calibri" pitchFamily="34" charset="0"/>
                <a:cs typeface="Times New Roman" pitchFamily="18" charset="0"/>
              </a:rPr>
              <a:t>.</a:t>
            </a:r>
            <a:endParaRPr lang="ru-RU" b="1" dirty="0" smtClean="0">
              <a:solidFill>
                <a:srgbClr val="FFC000"/>
              </a:solidFill>
              <a:latin typeface="Times New Roman" pitchFamily="18" charset="0"/>
              <a:ea typeface="Calibri" pitchFamily="34" charset="0"/>
              <a:cs typeface="Times New Roman" pitchFamily="18" charset="0"/>
            </a:endParaRPr>
          </a:p>
          <a:p>
            <a:pPr lvl="0" indent="450850" algn="just" eaLnBrk="0" fontAlgn="base" hangingPunct="0">
              <a:spcBef>
                <a:spcPct val="0"/>
              </a:spcBef>
              <a:spcAft>
                <a:spcPct val="0"/>
              </a:spcAft>
              <a:tabLst>
                <a:tab pos="784225" algn="l"/>
              </a:tabLst>
            </a:pPr>
            <a:endParaRPr lang="ru-RU" dirty="0" smtClean="0">
              <a:solidFill>
                <a:srgbClr val="FFC000"/>
              </a:solidFill>
              <a:latin typeface="Times New Roman" pitchFamily="18" charset="0"/>
              <a:cs typeface="Times New Roman" pitchFamily="18" charset="0"/>
            </a:endParaRPr>
          </a:p>
          <a:p>
            <a:pPr lvl="0" indent="450850" algn="just" eaLnBrk="0" fontAlgn="base" hangingPunct="0">
              <a:spcBef>
                <a:spcPct val="0"/>
              </a:spcBef>
              <a:spcAft>
                <a:spcPct val="0"/>
              </a:spcAft>
              <a:tabLst>
                <a:tab pos="784225" algn="l"/>
              </a:tabLst>
            </a:pPr>
            <a:endParaRPr lang="ru-RU" dirty="0" smtClean="0">
              <a:solidFill>
                <a:srgbClr val="FFC000"/>
              </a:solidFill>
              <a:latin typeface="Times New Roman" pitchFamily="18" charset="0"/>
              <a:cs typeface="Times New Roman" pitchFamily="18" charset="0"/>
            </a:endParaRPr>
          </a:p>
          <a:p>
            <a:pPr lvl="0" indent="450850" algn="just" eaLnBrk="0" fontAlgn="base" hangingPunct="0">
              <a:spcBef>
                <a:spcPct val="0"/>
              </a:spcBef>
              <a:spcAft>
                <a:spcPct val="0"/>
              </a:spcAft>
              <a:tabLst>
                <a:tab pos="784225" algn="l"/>
              </a:tabLst>
            </a:pPr>
            <a:r>
              <a:rPr lang="de-DE" b="1" dirty="0" smtClean="0">
                <a:solidFill>
                  <a:srgbClr val="FFC000"/>
                </a:solidFill>
                <a:latin typeface="Times New Roman" pitchFamily="18" charset="0"/>
                <a:ea typeface="Calibri" pitchFamily="34" charset="0"/>
                <a:cs typeface="Times New Roman" pitchFamily="18" charset="0"/>
              </a:rPr>
              <a:t>Eine ähnliche Position in ihrer Dissertation vertritt A. </a:t>
            </a:r>
            <a:r>
              <a:rPr lang="de-DE" b="1" dirty="0" err="1" smtClean="0">
                <a:solidFill>
                  <a:srgbClr val="FFC000"/>
                </a:solidFill>
                <a:latin typeface="Times New Roman" pitchFamily="18" charset="0"/>
                <a:ea typeface="Calibri" pitchFamily="34" charset="0"/>
                <a:cs typeface="Times New Roman" pitchFamily="18" charset="0"/>
              </a:rPr>
              <a:t>Waselowskaja</a:t>
            </a:r>
            <a:r>
              <a:rPr lang="de-DE" b="1" dirty="0" smtClean="0">
                <a:solidFill>
                  <a:srgbClr val="FFC000"/>
                </a:solidFill>
                <a:latin typeface="Times New Roman" pitchFamily="18" charset="0"/>
                <a:ea typeface="Calibri" pitchFamily="34" charset="0"/>
                <a:cs typeface="Times New Roman" pitchFamily="18" charset="0"/>
              </a:rPr>
              <a:t>, die davon ausgeht, dass Zwangsmaßnahmen medizinischer Natur in Form einer Zwangsbehandlung in einer medizinischen Institution, die stationäre psychiatrische Versorgung anbietet. Sie werden als Sicherheitsmaßnahmen definiert und können eine Art nicht strafende gesetzliche Beschränkung sein, die speziell angewendet wird, um die schädlichen Auswirkungen einer Quelle erhöhter Gefahr zu verhindern.</a:t>
            </a:r>
            <a:endParaRPr lang="de-DE" b="1" dirty="0" smtClean="0">
              <a:solidFill>
                <a:srgbClr val="FFC000"/>
              </a:solidFill>
              <a:latin typeface="Times New Roman" pitchFamily="18" charset="0"/>
              <a:cs typeface="Times New Roman" pitchFamily="18" charset="0"/>
            </a:endParaRPr>
          </a:p>
        </p:txBody>
      </p:sp>
      <p:pic>
        <p:nvPicPr>
          <p:cNvPr id="24578" name="Picture 2" descr="https://spid-vich-zppp.ru/wp-content/uploads/2019/09/moglo-li-bit-zarazhenie-vich.jpg"/>
          <p:cNvPicPr>
            <a:picLocks noChangeAspect="1" noChangeArrowheads="1"/>
          </p:cNvPicPr>
          <p:nvPr/>
        </p:nvPicPr>
        <p:blipFill>
          <a:blip r:embed="rId2" cstate="print"/>
          <a:srcRect/>
          <a:stretch>
            <a:fillRect/>
          </a:stretch>
        </p:blipFill>
        <p:spPr bwMode="auto">
          <a:xfrm>
            <a:off x="5364088" y="0"/>
            <a:ext cx="4104457" cy="6858000"/>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36871" y="-126810"/>
            <a:ext cx="8367577"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de-DE" sz="5400"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Von wissenschaftlichem Interesse sind auch andere Maßnahmen nämlich</a:t>
            </a:r>
            <a:r>
              <a:rPr kumimoji="0" lang="de-DE" sz="5400" b="0"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a:t>
            </a:r>
            <a:endParaRPr kumimoji="0" lang="de-DE" sz="5400" b="0" i="0" u="none" strike="noStrike" cap="none" normalizeH="0" baseline="0" dirty="0" smtClean="0">
              <a:ln>
                <a:noFill/>
              </a:ln>
              <a:solidFill>
                <a:srgbClr val="FFC000"/>
              </a:solidFill>
              <a:effectLst/>
              <a:latin typeface="Times New Roman" pitchFamily="18" charset="0"/>
              <a:cs typeface="Times New Roman" pitchFamily="18" charset="0"/>
            </a:endParaRPr>
          </a:p>
        </p:txBody>
      </p:sp>
      <p:pic>
        <p:nvPicPr>
          <p:cNvPr id="18436" name="Picture 4" descr="https://avatars.mds.yandex.net/get-zen_doc/3642096/pub_5f5a9cbf3b4a013bf8ee32a4_5f5a9d463b4a013bf8ee8c81/scale_1200"/>
          <p:cNvPicPr>
            <a:picLocks noChangeAspect="1" noChangeArrowheads="1"/>
          </p:cNvPicPr>
          <p:nvPr/>
        </p:nvPicPr>
        <p:blipFill>
          <a:blip r:embed="rId2" cstate="print"/>
          <a:srcRect/>
          <a:stretch>
            <a:fillRect/>
          </a:stretch>
        </p:blipFill>
        <p:spPr bwMode="auto">
          <a:xfrm>
            <a:off x="0" y="2348880"/>
            <a:ext cx="9324528" cy="450912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861774"/>
            <a:ext cx="914400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Char char="-"/>
              <a:tabLst>
                <a:tab pos="769938" algn="l"/>
              </a:tabLst>
            </a:pPr>
            <a:r>
              <a:rPr kumimoji="0" lang="de-DE" sz="3200"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die </a:t>
            </a:r>
            <a:r>
              <a:rPr kumimoji="0" lang="de-DE" sz="3200"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Verpflichtung einen Probanden sich einen Therapiezyklus wegen Alkoholismus, Drogensucht, Drogenmissbrauch oder einer Geschlechtskrankheit zu unterziehen</a:t>
            </a:r>
            <a:r>
              <a:rPr kumimoji="0" lang="de-DE" sz="3200"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a:t>
            </a:r>
            <a:endParaRPr kumimoji="0" lang="ru-RU" sz="3200"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Char char="-"/>
              <a:tabLst>
                <a:tab pos="769938" algn="l"/>
              </a:tabLst>
            </a:pPr>
            <a:endParaRPr kumimoji="0" lang="ru-RU" sz="3200" b="1" i="0" u="none" strike="noStrike" cap="none" normalizeH="0" baseline="0" dirty="0" smtClean="0">
              <a:ln>
                <a:noFill/>
              </a:ln>
              <a:solidFill>
                <a:srgbClr val="FFC00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769938" algn="l"/>
              </a:tabLst>
            </a:pPr>
            <a:r>
              <a:rPr kumimoji="0" lang="de-DE" sz="3200"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 Prorogation von der Strafverbüßung eines Drogenabhängigen, unter Vorbehalt, dass die Person einer Behandlungskur der Drogensucht, einer medizinischen und sozialen Rehabilitation zustimmt.</a:t>
            </a:r>
            <a:endParaRPr kumimoji="0" lang="ru-RU" sz="3200" b="1" i="0" u="none" strike="noStrike" cap="none" normalizeH="0" baseline="0" dirty="0" smtClean="0">
              <a:ln>
                <a:noFill/>
              </a:ln>
              <a:solidFill>
                <a:srgbClr val="FFC00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769938" algn="l"/>
              </a:tabLst>
            </a:pPr>
            <a:endParaRPr kumimoji="0" lang="ru-RU"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63</TotalTime>
  <Words>1264</Words>
  <Application>Microsoft Office PowerPoint</Application>
  <PresentationFormat>Экран (4:3)</PresentationFormat>
  <Paragraphs>63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Яркая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PUI-UIP</cp:lastModifiedBy>
  <cp:revision>8</cp:revision>
  <dcterms:created xsi:type="dcterms:W3CDTF">2021-06-18T06:40:51Z</dcterms:created>
  <dcterms:modified xsi:type="dcterms:W3CDTF">2021-06-18T07:55:24Z</dcterms:modified>
</cp:coreProperties>
</file>