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varScale="1">
        <p:scale>
          <a:sx n="104" d="100"/>
          <a:sy n="104" d="100"/>
        </p:scale>
        <p:origin x="12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BAF1573A-A18B-4E71-BF83-9BD59CB01DAF}" type="datetimeFigureOut">
              <a:rPr lang="ru-RU" smtClean="0"/>
              <a:t>15.06.2021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51CF908-F973-413E-A3E3-D65C6801423C}"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AF1573A-A18B-4E71-BF83-9BD59CB01DAF}"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AF1573A-A18B-4E71-BF83-9BD59CB01DAF}"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AF1573A-A18B-4E71-BF83-9BD59CB01DAF}"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AF1573A-A18B-4E71-BF83-9BD59CB01DAF}"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1CF908-F973-413E-A3E3-D65C6801423C}"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AF1573A-A18B-4E71-BF83-9BD59CB01DAF}" type="datetimeFigureOut">
              <a:rPr lang="ru-RU" smtClean="0"/>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AF1573A-A18B-4E71-BF83-9BD59CB01DAF}" type="datetimeFigureOut">
              <a:rPr lang="ru-RU" smtClean="0"/>
              <a:t>15.06.2021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1CF908-F973-413E-A3E3-D65C6801423C}"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AF1573A-A18B-4E71-BF83-9BD59CB01DAF}" type="datetimeFigureOut">
              <a:rPr lang="ru-RU" smtClean="0"/>
              <a:t>15.06.2021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F1573A-A18B-4E71-BF83-9BD59CB01DAF}" type="datetimeFigureOut">
              <a:rPr lang="ru-RU" smtClean="0"/>
              <a:t>15.06.2021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AF1573A-A18B-4E71-BF83-9BD59CB01DAF}" type="datetimeFigureOut">
              <a:rPr lang="ru-RU" smtClean="0"/>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1CF908-F973-413E-A3E3-D65C6801423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BAF1573A-A18B-4E71-BF83-9BD59CB01DAF}" type="datetimeFigureOut">
              <a:rPr lang="ru-RU" smtClean="0"/>
              <a:t>15.06.2021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C51CF908-F973-413E-A3E3-D65C6801423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AF1573A-A18B-4E71-BF83-9BD59CB01DAF}" type="datetimeFigureOut">
              <a:rPr lang="ru-RU" smtClean="0"/>
              <a:t>15.06.2021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51CF908-F973-413E-A3E3-D65C6801423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dirty="0"/>
              <a:t>Verwaltungsaufsicht</a:t>
            </a:r>
            <a:endParaRPr lang="ru-RU" dirty="0"/>
          </a:p>
        </p:txBody>
      </p:sp>
      <p:sp>
        <p:nvSpPr>
          <p:cNvPr id="3" name="Подзаголовок 2"/>
          <p:cNvSpPr>
            <a:spLocks noGrp="1"/>
          </p:cNvSpPr>
          <p:nvPr>
            <p:ph type="subTitle" idx="1"/>
          </p:nvPr>
        </p:nvSpPr>
        <p:spPr>
          <a:xfrm>
            <a:off x="2743200" y="4929198"/>
            <a:ext cx="6400800" cy="1752600"/>
          </a:xfrm>
        </p:spPr>
        <p:txBody>
          <a:bodyPr>
            <a:normAutofit lnSpcReduction="10000"/>
          </a:bodyPr>
          <a:lstStyle/>
          <a:p>
            <a:pPr algn="r"/>
            <a:endParaRPr lang="ru-RU" sz="1600" dirty="0"/>
          </a:p>
          <a:p>
            <a:pPr algn="r"/>
            <a:endParaRPr lang="ru-RU" sz="1600" dirty="0"/>
          </a:p>
          <a:p>
            <a:pPr algn="r"/>
            <a:endParaRPr lang="ru-RU" sz="1600" dirty="0"/>
          </a:p>
          <a:p>
            <a:pPr algn="r"/>
            <a:endParaRPr lang="ru-RU" sz="1600" dirty="0"/>
          </a:p>
          <a:p>
            <a:pPr algn="r"/>
            <a:endParaRPr lang="ru-RU" sz="1600" dirty="0"/>
          </a:p>
          <a:p>
            <a:pPr algn="r"/>
            <a:r>
              <a:rPr lang="de-DE" sz="1600" dirty="0">
                <a:solidFill>
                  <a:schemeClr val="tx1"/>
                </a:solidFill>
              </a:rPr>
              <a:t>Angelina </a:t>
            </a:r>
            <a:r>
              <a:rPr lang="de-DE" sz="1600" dirty="0" err="1">
                <a:solidFill>
                  <a:schemeClr val="tx1"/>
                </a:solidFill>
              </a:rPr>
              <a:t>Gorochowa</a:t>
            </a:r>
            <a:endParaRPr lang="de-DE" sz="1600" dirty="0">
              <a:solidFill>
                <a:schemeClr val="tx1"/>
              </a:solidFill>
            </a:endParaRPr>
          </a:p>
          <a:p>
            <a:pPr algn="r"/>
            <a:r>
              <a:rPr lang="de-DE" sz="1600" dirty="0" err="1">
                <a:solidFill>
                  <a:schemeClr val="tx1"/>
                </a:solidFill>
              </a:rPr>
              <a:t>Pskower</a:t>
            </a:r>
            <a:r>
              <a:rPr lang="de-DE" sz="1600" dirty="0">
                <a:solidFill>
                  <a:schemeClr val="tx1"/>
                </a:solidFill>
              </a:rPr>
              <a:t> Staatliche Universität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358246" cy="1200329"/>
          </a:xfrm>
          <a:prstGeom prst="rect">
            <a:avLst/>
          </a:prstGeom>
        </p:spPr>
        <p:txBody>
          <a:bodyPr wrap="square">
            <a:spAutoFit/>
          </a:bodyPr>
          <a:lstStyle/>
          <a:p>
            <a:r>
              <a:rPr lang="de-DE" dirty="0">
                <a:latin typeface="Aharoni" pitchFamily="2" charset="-79"/>
                <a:cs typeface="Aharoni" pitchFamily="2" charset="-79"/>
              </a:rPr>
              <a:t>Im 19. Jahrhundert wurde in Russland eine Polizeiaufsicht über Personen gestellt, die zum Exil nach Sibirien verurteilt wurden (ohne Erlaubnis der Polizei oder des Gutsherrn war es dem </a:t>
            </a:r>
            <a:r>
              <a:rPr lang="de-DE" dirty="0" err="1">
                <a:latin typeface="Aharoni" pitchFamily="2" charset="-79"/>
                <a:cs typeface="Aharoni" pitchFamily="2" charset="-79"/>
              </a:rPr>
              <a:t>Exulanten</a:t>
            </a:r>
            <a:r>
              <a:rPr lang="de-DE" dirty="0">
                <a:latin typeface="Aharoni" pitchFamily="2" charset="-79"/>
                <a:cs typeface="Aharoni" pitchFamily="2" charset="-79"/>
              </a:rPr>
              <a:t> verboten, seinen Wohnsitz zu verlassen oder zu wechseln).</a:t>
            </a:r>
            <a:endParaRPr lang="ru-RU" dirty="0">
              <a:cs typeface="Aharoni" pitchFamily="2" charset="-79"/>
            </a:endParaRPr>
          </a:p>
        </p:txBody>
      </p:sp>
      <p:pic>
        <p:nvPicPr>
          <p:cNvPr id="1026" name="Picture 2" descr="https://editorial01.shutterstock.com/wm-preview-1500/8738023a/c34dde18/russia-nihilists-1887-shutterstock-editorial-8738023a.jpg"/>
          <p:cNvPicPr>
            <a:picLocks noChangeAspect="1" noChangeArrowheads="1"/>
          </p:cNvPicPr>
          <p:nvPr/>
        </p:nvPicPr>
        <p:blipFill>
          <a:blip r:embed="rId2"/>
          <a:srcRect/>
          <a:stretch>
            <a:fillRect/>
          </a:stretch>
        </p:blipFill>
        <p:spPr bwMode="auto">
          <a:xfrm>
            <a:off x="785786" y="1785926"/>
            <a:ext cx="7160739" cy="46306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5715040" cy="6093976"/>
          </a:xfrm>
          <a:prstGeom prst="rect">
            <a:avLst/>
          </a:prstGeom>
        </p:spPr>
        <p:txBody>
          <a:bodyPr wrap="square">
            <a:spAutoFit/>
          </a:bodyPr>
          <a:lstStyle/>
          <a:p>
            <a:pPr>
              <a:lnSpc>
                <a:spcPct val="150000"/>
              </a:lnSpc>
            </a:pPr>
            <a:r>
              <a:rPr lang="de-DE" sz="2000" dirty="0"/>
              <a:t>Aus Sicht von N.W. </a:t>
            </a:r>
            <a:r>
              <a:rPr lang="de-DE" sz="2000" dirty="0" err="1"/>
              <a:t>Temnikowa</a:t>
            </a:r>
            <a:r>
              <a:rPr lang="de-DE" sz="2000" dirty="0"/>
              <a:t>, unter Berücksichtigung der Veränderungen der Regierungsform, der Merkmale der wirtschaftlichen Entwicklung und der begleitenden außenpolitischen Situation, lassen sich vier Phasen der Entwicklung und Bildung der Institution der Verwaltungsaufsicht in Russland unterscheiden:</a:t>
            </a:r>
          </a:p>
          <a:p>
            <a:pPr>
              <a:lnSpc>
                <a:spcPct val="150000"/>
              </a:lnSpc>
            </a:pPr>
            <a:r>
              <a:rPr lang="de-DE" sz="2000" b="1" dirty="0"/>
              <a:t>1. "Vorimperial" </a:t>
            </a:r>
            <a:r>
              <a:rPr lang="de-DE" sz="2000" dirty="0"/>
              <a:t>- fand in der Zeit des altrussischen Feudalstaates statt, als die Notwendigkeit der Organisation der rechtsschützenden Tätigkeit, nämlich der Polizeifunktionen, d.h. der Funktionen der Kontrolle und des Zwanges, in der Gesellschaft reifte.</a:t>
            </a:r>
          </a:p>
        </p:txBody>
      </p:sp>
      <p:pic>
        <p:nvPicPr>
          <p:cNvPr id="15362" name="Picture 2" descr="https://krimbox.com/wp-content/uploads/2019/08/23hom23-%5E%5E%5Elkjhgfdsccccccccaaa.jpg"/>
          <p:cNvPicPr>
            <a:picLocks noChangeAspect="1" noChangeArrowheads="1"/>
          </p:cNvPicPr>
          <p:nvPr/>
        </p:nvPicPr>
        <p:blipFill>
          <a:blip r:embed="rId2"/>
          <a:srcRect l="32515" b="6255"/>
          <a:stretch>
            <a:fillRect/>
          </a:stretch>
        </p:blipFill>
        <p:spPr bwMode="auto">
          <a:xfrm>
            <a:off x="5929322" y="357166"/>
            <a:ext cx="3000364" cy="6000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vvesti.com/images/6543567890.jpg"/>
          <p:cNvPicPr>
            <a:picLocks noChangeAspect="1" noChangeArrowheads="1"/>
          </p:cNvPicPr>
          <p:nvPr/>
        </p:nvPicPr>
        <p:blipFill>
          <a:blip r:embed="rId2"/>
          <a:srcRect/>
          <a:stretch>
            <a:fillRect/>
          </a:stretch>
        </p:blipFill>
        <p:spPr bwMode="auto">
          <a:xfrm>
            <a:off x="428596" y="2500306"/>
            <a:ext cx="8358246" cy="409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57158" y="142852"/>
            <a:ext cx="7715304" cy="2862322"/>
          </a:xfrm>
          <a:prstGeom prst="rect">
            <a:avLst/>
          </a:prstGeom>
        </p:spPr>
        <p:txBody>
          <a:bodyPr wrap="square">
            <a:spAutoFit/>
          </a:bodyPr>
          <a:lstStyle/>
          <a:p>
            <a:pPr>
              <a:lnSpc>
                <a:spcPct val="150000"/>
              </a:lnSpc>
            </a:pPr>
            <a:r>
              <a:rPr lang="de-DE" sz="2400" b="1" dirty="0">
                <a:solidFill>
                  <a:srgbClr val="92D050"/>
                </a:solidFill>
              </a:rPr>
              <a:t>2. "Imperial"</a:t>
            </a:r>
            <a:r>
              <a:rPr lang="de-DE" sz="2400" dirty="0">
                <a:solidFill>
                  <a:srgbClr val="92D050"/>
                </a:solidFill>
              </a:rPr>
              <a:t> - das existierte während der Regierungszeit von Peter I., der ein Dekret erließ, das den Posten des Polizeichefs in St. Petersburg festlegte, was als Beginn der Schaffung einer professionellen Polizei diente, deren Aufgaben auch Polizeiaufsicht übernommen wurden.</a:t>
            </a:r>
            <a:endParaRPr lang="ru-RU" sz="2400" dirty="0">
              <a:solidFill>
                <a:srgbClr val="92D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3636" y="642918"/>
            <a:ext cx="2571768" cy="4708981"/>
          </a:xfrm>
          <a:prstGeom prst="rect">
            <a:avLst/>
          </a:prstGeom>
        </p:spPr>
        <p:txBody>
          <a:bodyPr wrap="square">
            <a:spAutoFit/>
          </a:bodyPr>
          <a:lstStyle/>
          <a:p>
            <a:pPr>
              <a:lnSpc>
                <a:spcPct val="150000"/>
              </a:lnSpc>
            </a:pPr>
            <a:r>
              <a:rPr lang="de-DE" sz="2000" b="1" dirty="0"/>
              <a:t>3. "Sowjetisch" </a:t>
            </a:r>
            <a:r>
              <a:rPr lang="de-DE" sz="2000" dirty="0"/>
              <a:t>- seit 1917. Hier ist es jedoch erwähnenswert, dass die Verwaltungsaufsicht über Personen, die aus Haftanstalten befreit wurden, nur von 1966 bis 1996 existierte.</a:t>
            </a:r>
            <a:endParaRPr lang="ru-RU" sz="2000" dirty="0"/>
          </a:p>
        </p:txBody>
      </p:sp>
      <p:pic>
        <p:nvPicPr>
          <p:cNvPr id="17410" name="Picture 2" descr="https://avatars.mds.yandex.net/get-zen_doc/3300410/pub_5edaa28b5b3e6b708cce481f_5edb4e33f51e57794e81104c/scale_1200"/>
          <p:cNvPicPr>
            <a:picLocks noChangeAspect="1" noChangeArrowheads="1"/>
          </p:cNvPicPr>
          <p:nvPr/>
        </p:nvPicPr>
        <p:blipFill>
          <a:blip r:embed="rId2"/>
          <a:srcRect/>
          <a:stretch>
            <a:fillRect/>
          </a:stretch>
        </p:blipFill>
        <p:spPr bwMode="auto">
          <a:xfrm>
            <a:off x="571472" y="642918"/>
            <a:ext cx="5119702" cy="51435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786842" cy="1938992"/>
          </a:xfrm>
          <a:prstGeom prst="rect">
            <a:avLst/>
          </a:prstGeom>
        </p:spPr>
        <p:txBody>
          <a:bodyPr wrap="square">
            <a:spAutoFit/>
          </a:bodyPr>
          <a:lstStyle/>
          <a:p>
            <a:pPr>
              <a:lnSpc>
                <a:spcPct val="150000"/>
              </a:lnSpc>
            </a:pPr>
            <a:r>
              <a:rPr lang="de-DE" sz="2000" b="1" dirty="0"/>
              <a:t>4. "Modern" </a:t>
            </a:r>
            <a:r>
              <a:rPr lang="de-DE" sz="2000" dirty="0"/>
              <a:t>- begann mit dem Zusammenbruch der UdSSR und gilt bis heute.</a:t>
            </a:r>
          </a:p>
          <a:p>
            <a:pPr>
              <a:lnSpc>
                <a:spcPct val="150000"/>
              </a:lnSpc>
            </a:pPr>
            <a:r>
              <a:rPr lang="de-DE" sz="2000" dirty="0"/>
              <a:t>Es sei darauf hingewiesen, dass sowohl in Russland und Westeuropa im 18. galt damals in der Praxis die Bürgschaftsforderung, bis zu dessen Bereitstellung die bestrafte Person im Gefängnis verblieb.</a:t>
            </a:r>
          </a:p>
        </p:txBody>
      </p:sp>
      <p:pic>
        <p:nvPicPr>
          <p:cNvPr id="18434" name="Picture 2" descr="https://cdnmyslo.ru/NewsImage/64/2e/642e9ca2-8b9c-4ed4-ab4b-482ed73e604b_3.jpg"/>
          <p:cNvPicPr>
            <a:picLocks noChangeAspect="1" noChangeArrowheads="1"/>
          </p:cNvPicPr>
          <p:nvPr/>
        </p:nvPicPr>
        <p:blipFill>
          <a:blip r:embed="rId2"/>
          <a:srcRect/>
          <a:stretch>
            <a:fillRect/>
          </a:stretch>
        </p:blipFill>
        <p:spPr bwMode="auto">
          <a:xfrm>
            <a:off x="785786" y="2500306"/>
            <a:ext cx="7572428" cy="41563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TotalTime>
  <Words>268</Words>
  <Application>Microsoft Office PowerPoint</Application>
  <PresentationFormat>Экран (4:3)</PresentationFormat>
  <Paragraphs>15</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Aharoni</vt:lpstr>
      <vt:lpstr>Franklin Gothic Book</vt:lpstr>
      <vt:lpstr>Franklin Gothic Medium</vt:lpstr>
      <vt:lpstr>Wingdings</vt:lpstr>
      <vt:lpstr>Wingdings 2</vt:lpstr>
      <vt:lpstr>Wingdings 3</vt:lpstr>
      <vt:lpstr>Метро</vt:lpstr>
      <vt:lpstr>Verwaltungsaufsicht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Verwaltungsaufsicht</dc:title>
  <dc:creator>1</dc:creator>
  <cp:lastModifiedBy>ПК</cp:lastModifiedBy>
  <cp:revision>3</cp:revision>
  <dcterms:created xsi:type="dcterms:W3CDTF">2021-06-14T22:46:15Z</dcterms:created>
  <dcterms:modified xsi:type="dcterms:W3CDTF">2021-06-15T03:59:26Z</dcterms:modified>
</cp:coreProperties>
</file>