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7" r:id="rId2"/>
    <p:sldId id="273" r:id="rId3"/>
    <p:sldId id="269" r:id="rId4"/>
    <p:sldId id="274" r:id="rId5"/>
    <p:sldId id="271" r:id="rId6"/>
    <p:sldId id="272" r:id="rId7"/>
    <p:sldId id="256" r:id="rId8"/>
    <p:sldId id="263" r:id="rId9"/>
    <p:sldId id="261" r:id="rId10"/>
    <p:sldId id="260" r:id="rId11"/>
    <p:sldId id="257" r:id="rId12"/>
    <p:sldId id="266" r:id="rId13"/>
  </p:sldIdLst>
  <p:sldSz cx="9753600" cy="73152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BE0"/>
    <a:srgbClr val="2E2C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1934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F3257-331E-434A-A56F-477CC10880A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F28A19E-3E3E-40DB-AD8C-13B9D7FC0CCC}">
      <dgm:prSet phldrT="[Текст]" custT="1"/>
      <dgm:spPr>
        <a:solidFill>
          <a:srgbClr val="AACBE0"/>
        </a:solidFill>
      </dgm:spPr>
      <dgm:t>
        <a:bodyPr/>
        <a:lstStyle/>
        <a:p>
          <a:pPr algn="ctr">
            <a:buNone/>
          </a:pPr>
          <a:r>
            <a:rPr lang="de-DE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durch das Urteil des Gerichts ernannt</a:t>
          </a:r>
          <a:endParaRPr lang="ru-RU" sz="2800" dirty="0"/>
        </a:p>
      </dgm:t>
    </dgm:pt>
    <dgm:pt modelId="{04456A86-03F7-4611-8BCB-844A604515FC}" type="parTrans" cxnId="{F2FA9F1D-C2AC-4C42-8479-B7DF0F065D2C}">
      <dgm:prSet/>
      <dgm:spPr/>
      <dgm:t>
        <a:bodyPr/>
        <a:lstStyle/>
        <a:p>
          <a:endParaRPr lang="ru-RU" sz="1200"/>
        </a:p>
      </dgm:t>
    </dgm:pt>
    <dgm:pt modelId="{0C3A53D8-7A0B-4480-9920-7DBBA6673371}" type="sibTrans" cxnId="{F2FA9F1D-C2AC-4C42-8479-B7DF0F065D2C}">
      <dgm:prSet/>
      <dgm:spPr/>
      <dgm:t>
        <a:bodyPr/>
        <a:lstStyle/>
        <a:p>
          <a:endParaRPr lang="ru-RU" sz="1200"/>
        </a:p>
      </dgm:t>
    </dgm:pt>
    <dgm:pt modelId="{339D4753-7A9F-48A5-BE31-4CEDEA9F8470}">
      <dgm:prSet phldrT="[Текст]" custT="1"/>
      <dgm:spPr>
        <a:solidFill>
          <a:srgbClr val="AACBE0"/>
        </a:solidFill>
      </dgm:spPr>
      <dgm:t>
        <a:bodyPr/>
        <a:lstStyle/>
        <a:p>
          <a:pPr algn="ctr">
            <a:buNone/>
          </a:pPr>
          <a:r>
            <a:rPr lang="de-DE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gelten für Personen, die eine Straftat begangen haben</a:t>
          </a:r>
          <a:endParaRPr lang="ru-RU" sz="2800" dirty="0"/>
        </a:p>
      </dgm:t>
    </dgm:pt>
    <dgm:pt modelId="{93CC5727-8D4F-422D-87DE-729C5A2295DF}" type="parTrans" cxnId="{C0184710-8BF5-414E-B0B3-FB828D8046BE}">
      <dgm:prSet/>
      <dgm:spPr/>
      <dgm:t>
        <a:bodyPr/>
        <a:lstStyle/>
        <a:p>
          <a:endParaRPr lang="ru-RU" sz="1200"/>
        </a:p>
      </dgm:t>
    </dgm:pt>
    <dgm:pt modelId="{A2FFCA70-4E98-4DD2-B906-2B32358A9DBE}" type="sibTrans" cxnId="{C0184710-8BF5-414E-B0B3-FB828D8046BE}">
      <dgm:prSet/>
      <dgm:spPr/>
      <dgm:t>
        <a:bodyPr/>
        <a:lstStyle/>
        <a:p>
          <a:endParaRPr lang="ru-RU" sz="1200"/>
        </a:p>
      </dgm:t>
    </dgm:pt>
    <dgm:pt modelId="{32F82CE7-D595-4DD7-A411-166AC75F0184}">
      <dgm:prSet custT="1"/>
      <dgm:spPr>
        <a:solidFill>
          <a:srgbClr val="AACBE0"/>
        </a:solidFill>
      </dgm:spPr>
      <dgm:t>
        <a:bodyPr/>
        <a:lstStyle/>
        <a:p>
          <a:pPr algn="ctr"/>
          <a:r>
            <a:rPr lang="de-DE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Rechte eines Verbrechers entziehen oder einschränken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43CA9-FA06-404B-8171-4DBEBB295FA4}" type="parTrans" cxnId="{D2B9C907-48BE-4645-9DF0-2C83318C07BD}">
      <dgm:prSet/>
      <dgm:spPr/>
      <dgm:t>
        <a:bodyPr/>
        <a:lstStyle/>
        <a:p>
          <a:endParaRPr lang="ru-RU" sz="1200"/>
        </a:p>
      </dgm:t>
    </dgm:pt>
    <dgm:pt modelId="{4096C98C-F7AD-42E7-A7E5-4682C8E1064B}" type="sibTrans" cxnId="{D2B9C907-48BE-4645-9DF0-2C83318C07BD}">
      <dgm:prSet/>
      <dgm:spPr/>
      <dgm:t>
        <a:bodyPr/>
        <a:lstStyle/>
        <a:p>
          <a:endParaRPr lang="ru-RU" sz="1200"/>
        </a:p>
      </dgm:t>
    </dgm:pt>
    <dgm:pt modelId="{3D5B9A1B-B1FE-4538-B66C-109BA017F6EC}" type="pres">
      <dgm:prSet presAssocID="{C20F3257-331E-434A-A56F-477CC10880AF}" presName="linear" presStyleCnt="0">
        <dgm:presLayoutVars>
          <dgm:animLvl val="lvl"/>
          <dgm:resizeHandles val="exact"/>
        </dgm:presLayoutVars>
      </dgm:prSet>
      <dgm:spPr/>
    </dgm:pt>
    <dgm:pt modelId="{36AD00FA-8113-447D-A2DB-59FA02FF4A3A}" type="pres">
      <dgm:prSet presAssocID="{FF28A19E-3E3E-40DB-AD8C-13B9D7FC0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B25EB5-D29D-4D2C-9DB9-6EF84D6E1182}" type="pres">
      <dgm:prSet presAssocID="{0C3A53D8-7A0B-4480-9920-7DBBA6673371}" presName="spacer" presStyleCnt="0"/>
      <dgm:spPr/>
    </dgm:pt>
    <dgm:pt modelId="{1F092BAF-5678-4C3E-BD75-ABC3BAA51C88}" type="pres">
      <dgm:prSet presAssocID="{339D4753-7A9F-48A5-BE31-4CEDEA9F84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64481F-8819-496C-BC9E-71D843EBECD6}" type="pres">
      <dgm:prSet presAssocID="{A2FFCA70-4E98-4DD2-B906-2B32358A9DBE}" presName="spacer" presStyleCnt="0"/>
      <dgm:spPr/>
    </dgm:pt>
    <dgm:pt modelId="{52CE2D5E-E026-4CFC-8057-4BE63581B8AC}" type="pres">
      <dgm:prSet presAssocID="{32F82CE7-D595-4DD7-A411-166AC75F01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B9C907-48BE-4645-9DF0-2C83318C07BD}" srcId="{C20F3257-331E-434A-A56F-477CC10880AF}" destId="{32F82CE7-D595-4DD7-A411-166AC75F0184}" srcOrd="2" destOrd="0" parTransId="{43043CA9-FA06-404B-8171-4DBEBB295FA4}" sibTransId="{4096C98C-F7AD-42E7-A7E5-4682C8E1064B}"/>
    <dgm:cxn modelId="{C0184710-8BF5-414E-B0B3-FB828D8046BE}" srcId="{C20F3257-331E-434A-A56F-477CC10880AF}" destId="{339D4753-7A9F-48A5-BE31-4CEDEA9F8470}" srcOrd="1" destOrd="0" parTransId="{93CC5727-8D4F-422D-87DE-729C5A2295DF}" sibTransId="{A2FFCA70-4E98-4DD2-B906-2B32358A9DBE}"/>
    <dgm:cxn modelId="{F2FA9F1D-C2AC-4C42-8479-B7DF0F065D2C}" srcId="{C20F3257-331E-434A-A56F-477CC10880AF}" destId="{FF28A19E-3E3E-40DB-AD8C-13B9D7FC0CCC}" srcOrd="0" destOrd="0" parTransId="{04456A86-03F7-4611-8BCB-844A604515FC}" sibTransId="{0C3A53D8-7A0B-4480-9920-7DBBA6673371}"/>
    <dgm:cxn modelId="{A4A7ED31-90CD-4A47-ACF7-000DA981F4A6}" type="presOf" srcId="{32F82CE7-D595-4DD7-A411-166AC75F0184}" destId="{52CE2D5E-E026-4CFC-8057-4BE63581B8AC}" srcOrd="0" destOrd="0" presId="urn:microsoft.com/office/officeart/2005/8/layout/vList2"/>
    <dgm:cxn modelId="{4D1A508D-303F-41C5-9ADA-DB8578D22CF4}" type="presOf" srcId="{339D4753-7A9F-48A5-BE31-4CEDEA9F8470}" destId="{1F092BAF-5678-4C3E-BD75-ABC3BAA51C88}" srcOrd="0" destOrd="0" presId="urn:microsoft.com/office/officeart/2005/8/layout/vList2"/>
    <dgm:cxn modelId="{3C1E0FA9-801B-4617-B718-8784ABA5EB6C}" type="presOf" srcId="{C20F3257-331E-434A-A56F-477CC10880AF}" destId="{3D5B9A1B-B1FE-4538-B66C-109BA017F6EC}" srcOrd="0" destOrd="0" presId="urn:microsoft.com/office/officeart/2005/8/layout/vList2"/>
    <dgm:cxn modelId="{4416A3BF-E988-43D6-937D-66640E2F9384}" type="presOf" srcId="{FF28A19E-3E3E-40DB-AD8C-13B9D7FC0CCC}" destId="{36AD00FA-8113-447D-A2DB-59FA02FF4A3A}" srcOrd="0" destOrd="0" presId="urn:microsoft.com/office/officeart/2005/8/layout/vList2"/>
    <dgm:cxn modelId="{EBE2C997-EC44-4F7A-A8F6-7A6CA1C34CCB}" type="presParOf" srcId="{3D5B9A1B-B1FE-4538-B66C-109BA017F6EC}" destId="{36AD00FA-8113-447D-A2DB-59FA02FF4A3A}" srcOrd="0" destOrd="0" presId="urn:microsoft.com/office/officeart/2005/8/layout/vList2"/>
    <dgm:cxn modelId="{E4B58333-2C5B-4DDC-8AFA-A95DED6AA6AD}" type="presParOf" srcId="{3D5B9A1B-B1FE-4538-B66C-109BA017F6EC}" destId="{3BB25EB5-D29D-4D2C-9DB9-6EF84D6E1182}" srcOrd="1" destOrd="0" presId="urn:microsoft.com/office/officeart/2005/8/layout/vList2"/>
    <dgm:cxn modelId="{8CC4AA2A-7BEE-476C-85A6-E74C9EDE577E}" type="presParOf" srcId="{3D5B9A1B-B1FE-4538-B66C-109BA017F6EC}" destId="{1F092BAF-5678-4C3E-BD75-ABC3BAA51C88}" srcOrd="2" destOrd="0" presId="urn:microsoft.com/office/officeart/2005/8/layout/vList2"/>
    <dgm:cxn modelId="{1C1A5627-8BF1-4BC7-8DC4-426A269E82EB}" type="presParOf" srcId="{3D5B9A1B-B1FE-4538-B66C-109BA017F6EC}" destId="{8964481F-8819-496C-BC9E-71D843EBECD6}" srcOrd="3" destOrd="0" presId="urn:microsoft.com/office/officeart/2005/8/layout/vList2"/>
    <dgm:cxn modelId="{B493BF0F-4A03-470C-8BB1-2242F81020DB}" type="presParOf" srcId="{3D5B9A1B-B1FE-4538-B66C-109BA017F6EC}" destId="{52CE2D5E-E026-4CFC-8057-4BE63581B8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04169-F6BC-45F1-8DBB-2F2BAF9916F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59ECEF0-766C-49C6-AE80-7709A219A868}">
      <dgm:prSet phldrT="[Текст]" custT="1"/>
      <dgm:spPr>
        <a:solidFill>
          <a:schemeClr val="bg1"/>
        </a:solidFill>
      </dgm:spPr>
      <dgm:t>
        <a:bodyPr/>
        <a:lstStyle/>
        <a:p>
          <a:pPr algn="ctr">
            <a:buNone/>
          </a:pPr>
          <a:r>
            <a: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in den Sanktionen des besonderen Teils des Strafgesetzbuches nicht angegeben </a:t>
          </a:r>
          <a:endParaRPr lang="ru-RU" sz="2400" dirty="0">
            <a:solidFill>
              <a:schemeClr val="tx1"/>
            </a:solidFill>
          </a:endParaRPr>
        </a:p>
      </dgm:t>
    </dgm:pt>
    <dgm:pt modelId="{81EF994D-FAC8-40D6-B222-BF18D25E1FB8}" type="parTrans" cxnId="{409E6752-D6C5-448E-8402-9302668D5662}">
      <dgm:prSet/>
      <dgm:spPr/>
      <dgm:t>
        <a:bodyPr/>
        <a:lstStyle/>
        <a:p>
          <a:endParaRPr lang="ru-RU"/>
        </a:p>
      </dgm:t>
    </dgm:pt>
    <dgm:pt modelId="{DA427BAD-E2CE-42C4-9EEE-6BFE1ED251CE}" type="sibTrans" cxnId="{409E6752-D6C5-448E-8402-9302668D5662}">
      <dgm:prSet/>
      <dgm:spPr/>
      <dgm:t>
        <a:bodyPr/>
        <a:lstStyle/>
        <a:p>
          <a:endParaRPr lang="ru-RU"/>
        </a:p>
      </dgm:t>
    </dgm:pt>
    <dgm:pt modelId="{5B086AAC-9016-44BC-8B21-C4C5F3D3AE7B}">
      <dgm:prSet phldrT="[Текст]" custT="1"/>
      <dgm:spPr>
        <a:solidFill>
          <a:schemeClr val="bg1"/>
        </a:solidFill>
      </dgm:spPr>
      <dgm:t>
        <a:bodyPr/>
        <a:lstStyle/>
        <a:p>
          <a:pPr algn="ctr">
            <a:buNone/>
          </a:pPr>
          <a:r>
            <a: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hat andere Ziele als die Strafe</a:t>
          </a:r>
          <a:endParaRPr lang="ru-RU" sz="2400" dirty="0">
            <a:solidFill>
              <a:schemeClr val="tx1"/>
            </a:solidFill>
          </a:endParaRPr>
        </a:p>
      </dgm:t>
    </dgm:pt>
    <dgm:pt modelId="{41090FC9-D72C-4563-BC61-ABBCAD2F2B7B}" type="parTrans" cxnId="{24493513-FE9A-454A-923B-A1C3ABA695B5}">
      <dgm:prSet/>
      <dgm:spPr/>
      <dgm:t>
        <a:bodyPr/>
        <a:lstStyle/>
        <a:p>
          <a:endParaRPr lang="ru-RU"/>
        </a:p>
      </dgm:t>
    </dgm:pt>
    <dgm:pt modelId="{94661FA6-1FA1-4FF8-A6F3-900B53FEFCA5}" type="sibTrans" cxnId="{24493513-FE9A-454A-923B-A1C3ABA695B5}">
      <dgm:prSet/>
      <dgm:spPr/>
      <dgm:t>
        <a:bodyPr/>
        <a:lstStyle/>
        <a:p>
          <a:endParaRPr lang="ru-RU"/>
        </a:p>
      </dgm:t>
    </dgm:pt>
    <dgm:pt modelId="{9C33D094-7DB9-4879-B6C9-09830CF60C56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die Zwangsentziehung des Eigentums von Dritten, die nicht an der Straftat beteiligt sind, ermöglicht</a:t>
          </a:r>
        </a:p>
      </dgm:t>
    </dgm:pt>
    <dgm:pt modelId="{692F7A01-C592-47A8-9859-4B513FC94068}" type="parTrans" cxnId="{1612E9C5-3586-4CDF-BD35-952C08D93543}">
      <dgm:prSet/>
      <dgm:spPr/>
      <dgm:t>
        <a:bodyPr/>
        <a:lstStyle/>
        <a:p>
          <a:endParaRPr lang="ru-RU"/>
        </a:p>
      </dgm:t>
    </dgm:pt>
    <dgm:pt modelId="{1576440A-0E80-4D17-A401-72F7C2C4EC30}" type="sibTrans" cxnId="{1612E9C5-3586-4CDF-BD35-952C08D93543}">
      <dgm:prSet/>
      <dgm:spPr/>
      <dgm:t>
        <a:bodyPr/>
        <a:lstStyle/>
        <a:p>
          <a:endParaRPr lang="ru-RU"/>
        </a:p>
      </dgm:t>
    </dgm:pt>
    <dgm:pt modelId="{C66AD48C-FABC-4777-9D29-D58790F13FBA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keine zwingende Verurteilung der natürlichen Person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bringt</a:t>
          </a:r>
        </a:p>
      </dgm:t>
    </dgm:pt>
    <dgm:pt modelId="{57CBC993-20BF-4881-810A-53941699B389}" type="parTrans" cxnId="{761A3204-066C-4E17-8394-314007D76BD8}">
      <dgm:prSet/>
      <dgm:spPr/>
      <dgm:t>
        <a:bodyPr/>
        <a:lstStyle/>
        <a:p>
          <a:endParaRPr lang="ru-RU"/>
        </a:p>
      </dgm:t>
    </dgm:pt>
    <dgm:pt modelId="{5A407163-6581-43CE-80A5-EE01E8164D33}" type="sibTrans" cxnId="{761A3204-066C-4E17-8394-314007D76BD8}">
      <dgm:prSet/>
      <dgm:spPr/>
      <dgm:t>
        <a:bodyPr/>
        <a:lstStyle/>
        <a:p>
          <a:endParaRPr lang="ru-RU"/>
        </a:p>
      </dgm:t>
    </dgm:pt>
    <dgm:pt modelId="{2E15AD71-0D1F-4141-BE37-2434BF73FAE7}" type="pres">
      <dgm:prSet presAssocID="{0D504169-F6BC-45F1-8DBB-2F2BAF9916F5}" presName="linear" presStyleCnt="0">
        <dgm:presLayoutVars>
          <dgm:animLvl val="lvl"/>
          <dgm:resizeHandles val="exact"/>
        </dgm:presLayoutVars>
      </dgm:prSet>
      <dgm:spPr/>
    </dgm:pt>
    <dgm:pt modelId="{50F45C41-8ED4-4F60-86A9-E07C0320534F}" type="pres">
      <dgm:prSet presAssocID="{559ECEF0-766C-49C6-AE80-7709A219A868}" presName="parentText" presStyleLbl="node1" presStyleIdx="0" presStyleCnt="4" custScaleX="86945" custScaleY="74136" custLinFactNeighborX="-529" custLinFactNeighborY="31525">
        <dgm:presLayoutVars>
          <dgm:chMax val="0"/>
          <dgm:bulletEnabled val="1"/>
        </dgm:presLayoutVars>
      </dgm:prSet>
      <dgm:spPr/>
    </dgm:pt>
    <dgm:pt modelId="{765B3EC1-A50F-42B3-9EC9-55432FB7568E}" type="pres">
      <dgm:prSet presAssocID="{DA427BAD-E2CE-42C4-9EEE-6BFE1ED251CE}" presName="spacer" presStyleCnt="0"/>
      <dgm:spPr/>
    </dgm:pt>
    <dgm:pt modelId="{57E94E00-E487-4AD5-9802-EDEC95376431}" type="pres">
      <dgm:prSet presAssocID="{5B086AAC-9016-44BC-8B21-C4C5F3D3AE7B}" presName="parentText" presStyleLbl="node1" presStyleIdx="1" presStyleCnt="4" custScaleX="86945" custScaleY="49276">
        <dgm:presLayoutVars>
          <dgm:chMax val="0"/>
          <dgm:bulletEnabled val="1"/>
        </dgm:presLayoutVars>
      </dgm:prSet>
      <dgm:spPr/>
    </dgm:pt>
    <dgm:pt modelId="{0ABDC207-C015-4B76-849A-50F1FF7AF78E}" type="pres">
      <dgm:prSet presAssocID="{94661FA6-1FA1-4FF8-A6F3-900B53FEFCA5}" presName="spacer" presStyleCnt="0"/>
      <dgm:spPr/>
    </dgm:pt>
    <dgm:pt modelId="{8370C4C0-C5D4-4D7B-8293-4AD125381D1A}" type="pres">
      <dgm:prSet presAssocID="{9C33D094-7DB9-4879-B6C9-09830CF60C56}" presName="parentText" presStyleLbl="node1" presStyleIdx="2" presStyleCnt="4" custScaleX="86945" custScaleY="91228">
        <dgm:presLayoutVars>
          <dgm:chMax val="0"/>
          <dgm:bulletEnabled val="1"/>
        </dgm:presLayoutVars>
      </dgm:prSet>
      <dgm:spPr/>
    </dgm:pt>
    <dgm:pt modelId="{9FD83F3D-44AC-4944-8B68-B7BD3EAA1240}" type="pres">
      <dgm:prSet presAssocID="{1576440A-0E80-4D17-A401-72F7C2C4EC30}" presName="spacer" presStyleCnt="0"/>
      <dgm:spPr/>
    </dgm:pt>
    <dgm:pt modelId="{394CCFA1-C18F-4B8C-A097-B8A2D4C5DA90}" type="pres">
      <dgm:prSet presAssocID="{C66AD48C-FABC-4777-9D29-D58790F13FBA}" presName="parentText" presStyleLbl="node1" presStyleIdx="3" presStyleCnt="4" custScaleX="86945" custScaleY="66691">
        <dgm:presLayoutVars>
          <dgm:chMax val="0"/>
          <dgm:bulletEnabled val="1"/>
        </dgm:presLayoutVars>
      </dgm:prSet>
      <dgm:spPr/>
    </dgm:pt>
  </dgm:ptLst>
  <dgm:cxnLst>
    <dgm:cxn modelId="{CDEBCA02-B829-47DA-B1B2-21A916914D63}" type="presOf" srcId="{9C33D094-7DB9-4879-B6C9-09830CF60C56}" destId="{8370C4C0-C5D4-4D7B-8293-4AD125381D1A}" srcOrd="0" destOrd="0" presId="urn:microsoft.com/office/officeart/2005/8/layout/vList2"/>
    <dgm:cxn modelId="{761A3204-066C-4E17-8394-314007D76BD8}" srcId="{0D504169-F6BC-45F1-8DBB-2F2BAF9916F5}" destId="{C66AD48C-FABC-4777-9D29-D58790F13FBA}" srcOrd="3" destOrd="0" parTransId="{57CBC993-20BF-4881-810A-53941699B389}" sibTransId="{5A407163-6581-43CE-80A5-EE01E8164D33}"/>
    <dgm:cxn modelId="{24493513-FE9A-454A-923B-A1C3ABA695B5}" srcId="{0D504169-F6BC-45F1-8DBB-2F2BAF9916F5}" destId="{5B086AAC-9016-44BC-8B21-C4C5F3D3AE7B}" srcOrd="1" destOrd="0" parTransId="{41090FC9-D72C-4563-BC61-ABBCAD2F2B7B}" sibTransId="{94661FA6-1FA1-4FF8-A6F3-900B53FEFCA5}"/>
    <dgm:cxn modelId="{851C6A61-6B2C-4AC1-B5E1-2A7811BEE3A8}" type="presOf" srcId="{0D504169-F6BC-45F1-8DBB-2F2BAF9916F5}" destId="{2E15AD71-0D1F-4141-BE37-2434BF73FAE7}" srcOrd="0" destOrd="0" presId="urn:microsoft.com/office/officeart/2005/8/layout/vList2"/>
    <dgm:cxn modelId="{CE3E3445-A2C8-40D8-B947-E73CB2506F52}" type="presOf" srcId="{C66AD48C-FABC-4777-9D29-D58790F13FBA}" destId="{394CCFA1-C18F-4B8C-A097-B8A2D4C5DA90}" srcOrd="0" destOrd="0" presId="urn:microsoft.com/office/officeart/2005/8/layout/vList2"/>
    <dgm:cxn modelId="{409E6752-D6C5-448E-8402-9302668D5662}" srcId="{0D504169-F6BC-45F1-8DBB-2F2BAF9916F5}" destId="{559ECEF0-766C-49C6-AE80-7709A219A868}" srcOrd="0" destOrd="0" parTransId="{81EF994D-FAC8-40D6-B222-BF18D25E1FB8}" sibTransId="{DA427BAD-E2CE-42C4-9EEE-6BFE1ED251CE}"/>
    <dgm:cxn modelId="{F81F0085-4960-4AE2-891D-3E172AB3E780}" type="presOf" srcId="{559ECEF0-766C-49C6-AE80-7709A219A868}" destId="{50F45C41-8ED4-4F60-86A9-E07C0320534F}" srcOrd="0" destOrd="0" presId="urn:microsoft.com/office/officeart/2005/8/layout/vList2"/>
    <dgm:cxn modelId="{AFE1199A-744D-41E1-8451-386571DFF89D}" type="presOf" srcId="{5B086AAC-9016-44BC-8B21-C4C5F3D3AE7B}" destId="{57E94E00-E487-4AD5-9802-EDEC95376431}" srcOrd="0" destOrd="0" presId="urn:microsoft.com/office/officeart/2005/8/layout/vList2"/>
    <dgm:cxn modelId="{1612E9C5-3586-4CDF-BD35-952C08D93543}" srcId="{0D504169-F6BC-45F1-8DBB-2F2BAF9916F5}" destId="{9C33D094-7DB9-4879-B6C9-09830CF60C56}" srcOrd="2" destOrd="0" parTransId="{692F7A01-C592-47A8-9859-4B513FC94068}" sibTransId="{1576440A-0E80-4D17-A401-72F7C2C4EC30}"/>
    <dgm:cxn modelId="{FAAA7D86-EE97-45FF-812D-C24E51F7A75A}" type="presParOf" srcId="{2E15AD71-0D1F-4141-BE37-2434BF73FAE7}" destId="{50F45C41-8ED4-4F60-86A9-E07C0320534F}" srcOrd="0" destOrd="0" presId="urn:microsoft.com/office/officeart/2005/8/layout/vList2"/>
    <dgm:cxn modelId="{D478AA56-82F4-433F-9AC5-B677A412F35E}" type="presParOf" srcId="{2E15AD71-0D1F-4141-BE37-2434BF73FAE7}" destId="{765B3EC1-A50F-42B3-9EC9-55432FB7568E}" srcOrd="1" destOrd="0" presId="urn:microsoft.com/office/officeart/2005/8/layout/vList2"/>
    <dgm:cxn modelId="{3EB7292E-E0E2-416C-A002-9C2910179105}" type="presParOf" srcId="{2E15AD71-0D1F-4141-BE37-2434BF73FAE7}" destId="{57E94E00-E487-4AD5-9802-EDEC95376431}" srcOrd="2" destOrd="0" presId="urn:microsoft.com/office/officeart/2005/8/layout/vList2"/>
    <dgm:cxn modelId="{93A13031-9FD3-43CC-B231-5794AA87A7F0}" type="presParOf" srcId="{2E15AD71-0D1F-4141-BE37-2434BF73FAE7}" destId="{0ABDC207-C015-4B76-849A-50F1FF7AF78E}" srcOrd="3" destOrd="0" presId="urn:microsoft.com/office/officeart/2005/8/layout/vList2"/>
    <dgm:cxn modelId="{416647DD-4C1F-4A69-8954-EB5738DE1427}" type="presParOf" srcId="{2E15AD71-0D1F-4141-BE37-2434BF73FAE7}" destId="{8370C4C0-C5D4-4D7B-8293-4AD125381D1A}" srcOrd="4" destOrd="0" presId="urn:microsoft.com/office/officeart/2005/8/layout/vList2"/>
    <dgm:cxn modelId="{76D33913-6842-4A36-8A2F-E6F1CA3DAD5E}" type="presParOf" srcId="{2E15AD71-0D1F-4141-BE37-2434BF73FAE7}" destId="{9FD83F3D-44AC-4944-8B68-B7BD3EAA1240}" srcOrd="5" destOrd="0" presId="urn:microsoft.com/office/officeart/2005/8/layout/vList2"/>
    <dgm:cxn modelId="{D2E73C2D-1983-4935-96D8-4DBA758E1B92}" type="presParOf" srcId="{2E15AD71-0D1F-4141-BE37-2434BF73FAE7}" destId="{394CCFA1-C18F-4B8C-A097-B8A2D4C5DA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2411E-26F8-4563-BB6C-AC6EEC280D8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86C8513-4B0A-45FF-A991-44383BC07F3F}">
      <dgm:prSet phldrT="[Текст]" custT="1"/>
      <dgm:spPr>
        <a:solidFill>
          <a:srgbClr val="AACBE0"/>
        </a:solidFill>
      </dgm:spPr>
      <dgm:t>
        <a:bodyPr/>
        <a:lstStyle/>
        <a:p>
          <a:pPr algn="just"/>
          <a:r>
            <a:rPr lang="de-D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Anwesenheit oder Abwesenheit des Eigentumsrechts an dem beschlagnahmten Eigentum;</a:t>
          </a:r>
          <a:endParaRPr lang="ru-RU" sz="2400" dirty="0"/>
        </a:p>
      </dgm:t>
    </dgm:pt>
    <dgm:pt modelId="{306E05C5-39DA-486F-BF2D-EF48F3748EE3}" type="parTrans" cxnId="{C20ABC53-9C88-4EDA-8B22-B77078450D26}">
      <dgm:prSet/>
      <dgm:spPr/>
      <dgm:t>
        <a:bodyPr/>
        <a:lstStyle/>
        <a:p>
          <a:endParaRPr lang="ru-RU"/>
        </a:p>
      </dgm:t>
    </dgm:pt>
    <dgm:pt modelId="{4A8BAE77-858D-418A-BC35-7EE3FA14D72F}" type="sibTrans" cxnId="{C20ABC53-9C88-4EDA-8B22-B77078450D26}">
      <dgm:prSet/>
      <dgm:spPr/>
      <dgm:t>
        <a:bodyPr/>
        <a:lstStyle/>
        <a:p>
          <a:endParaRPr lang="ru-RU"/>
        </a:p>
      </dgm:t>
    </dgm:pt>
    <dgm:pt modelId="{57D70792-8380-493D-B163-4E609393E41E}">
      <dgm:prSet phldrT="[Текст]" custT="1"/>
      <dgm:spPr>
        <a:solidFill>
          <a:srgbClr val="AACBE0"/>
        </a:solidFill>
      </dgm:spPr>
      <dgm:t>
        <a:bodyPr/>
        <a:lstStyle/>
        <a:p>
          <a:pPr algn="just"/>
          <a:r>
            <a:rPr lang="de-D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beschlagnahmter Gegenstand (Geld, Wertsachen, anderes Eigentum oder Werkzeuge, Geräte und andere Mittel zur Begehung eines Verbrechens);</a:t>
          </a:r>
          <a:endParaRPr lang="ru-RU" sz="2400" dirty="0"/>
        </a:p>
      </dgm:t>
    </dgm:pt>
    <dgm:pt modelId="{393D086A-86F8-45B3-BE8D-F3248C1BCECC}" type="parTrans" cxnId="{2A895B40-E976-4DD5-94EA-E5458504E125}">
      <dgm:prSet/>
      <dgm:spPr/>
      <dgm:t>
        <a:bodyPr/>
        <a:lstStyle/>
        <a:p>
          <a:endParaRPr lang="ru-RU"/>
        </a:p>
      </dgm:t>
    </dgm:pt>
    <dgm:pt modelId="{6074D774-5FD6-4A3A-9ECA-2CE66378737C}" type="sibTrans" cxnId="{2A895B40-E976-4DD5-94EA-E5458504E125}">
      <dgm:prSet/>
      <dgm:spPr/>
      <dgm:t>
        <a:bodyPr/>
        <a:lstStyle/>
        <a:p>
          <a:endParaRPr lang="ru-RU"/>
        </a:p>
      </dgm:t>
    </dgm:pt>
    <dgm:pt modelId="{D9E318DF-32BB-4FA6-BC9F-1881787C1916}">
      <dgm:prSet phldrT="[Текст]" custT="1"/>
      <dgm:spPr>
        <a:solidFill>
          <a:srgbClr val="AACBE0"/>
        </a:solidFill>
      </dgm:spPr>
      <dgm:t>
        <a:bodyPr/>
        <a:lstStyle/>
        <a:p>
          <a:pPr algn="just"/>
          <a:r>
            <a:rPr lang="de-D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Nach der Art des begangenen Verbrechens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</a:t>
          </a:r>
          <a:r>
            <a:rPr lang="de-DE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(für Begehung einer Straftat nach Absatz «a» Teil 1 Art. 104.1 des Strafgesetzbuches, für die Begehung Straftaten jeder Art, für die Begehung von terroristischen, extremistischen Straftaten oder organisierter krimineller Aktivitäten).</a:t>
          </a:r>
          <a:endParaRPr lang="ru-RU" sz="2400" dirty="0"/>
        </a:p>
      </dgm:t>
    </dgm:pt>
    <dgm:pt modelId="{C95EFEF7-D197-40C3-BD05-38470740228C}" type="parTrans" cxnId="{35A763BA-A6F2-4DB5-8D98-71A04104C4A5}">
      <dgm:prSet/>
      <dgm:spPr/>
      <dgm:t>
        <a:bodyPr/>
        <a:lstStyle/>
        <a:p>
          <a:endParaRPr lang="ru-RU"/>
        </a:p>
      </dgm:t>
    </dgm:pt>
    <dgm:pt modelId="{C39DDBDD-6714-402F-A938-AFA063E16B09}" type="sibTrans" cxnId="{35A763BA-A6F2-4DB5-8D98-71A04104C4A5}">
      <dgm:prSet/>
      <dgm:spPr/>
      <dgm:t>
        <a:bodyPr/>
        <a:lstStyle/>
        <a:p>
          <a:endParaRPr lang="ru-RU"/>
        </a:p>
      </dgm:t>
    </dgm:pt>
    <dgm:pt modelId="{FE591B6E-4519-4D88-A71D-BA850326F75F}" type="pres">
      <dgm:prSet presAssocID="{AAA2411E-26F8-4563-BB6C-AC6EEC280D8C}" presName="linear" presStyleCnt="0">
        <dgm:presLayoutVars>
          <dgm:animLvl val="lvl"/>
          <dgm:resizeHandles val="exact"/>
        </dgm:presLayoutVars>
      </dgm:prSet>
      <dgm:spPr/>
    </dgm:pt>
    <dgm:pt modelId="{67B9460B-0020-4337-A91A-7806D9A91B67}" type="pres">
      <dgm:prSet presAssocID="{A86C8513-4B0A-45FF-A991-44383BC07F3F}" presName="parentText" presStyleLbl="node1" presStyleIdx="0" presStyleCnt="3" custLinFactY="-31553" custLinFactNeighborX="-917" custLinFactNeighborY="-100000">
        <dgm:presLayoutVars>
          <dgm:chMax val="0"/>
          <dgm:bulletEnabled val="1"/>
        </dgm:presLayoutVars>
      </dgm:prSet>
      <dgm:spPr/>
    </dgm:pt>
    <dgm:pt modelId="{AFF3F057-BCE4-4B23-945C-A7FD58A3C3EB}" type="pres">
      <dgm:prSet presAssocID="{4A8BAE77-858D-418A-BC35-7EE3FA14D72F}" presName="spacer" presStyleCnt="0"/>
      <dgm:spPr/>
    </dgm:pt>
    <dgm:pt modelId="{8C531A02-CBA3-4930-BD77-08BBDB301292}" type="pres">
      <dgm:prSet presAssocID="{57D70792-8380-493D-B163-4E609393E41E}" presName="parentText" presStyleLbl="node1" presStyleIdx="1" presStyleCnt="3" custLinFactY="-23552" custLinFactNeighborY="-100000">
        <dgm:presLayoutVars>
          <dgm:chMax val="0"/>
          <dgm:bulletEnabled val="1"/>
        </dgm:presLayoutVars>
      </dgm:prSet>
      <dgm:spPr/>
    </dgm:pt>
    <dgm:pt modelId="{A510578D-D8C9-400F-940D-974D9E035919}" type="pres">
      <dgm:prSet presAssocID="{6074D774-5FD6-4A3A-9ECA-2CE66378737C}" presName="spacer" presStyleCnt="0"/>
      <dgm:spPr/>
    </dgm:pt>
    <dgm:pt modelId="{E2638A27-55CE-4E31-8312-E352A1129E41}" type="pres">
      <dgm:prSet presAssocID="{D9E318DF-32BB-4FA6-BC9F-1881787C1916}" presName="parentText" presStyleLbl="node1" presStyleIdx="2" presStyleCnt="3" custScaleY="130827" custLinFactY="-11621" custLinFactNeighborY="-100000">
        <dgm:presLayoutVars>
          <dgm:chMax val="0"/>
          <dgm:bulletEnabled val="1"/>
        </dgm:presLayoutVars>
      </dgm:prSet>
      <dgm:spPr/>
    </dgm:pt>
  </dgm:ptLst>
  <dgm:cxnLst>
    <dgm:cxn modelId="{42351B2D-04CD-438B-9DD8-E06E81568978}" type="presOf" srcId="{57D70792-8380-493D-B163-4E609393E41E}" destId="{8C531A02-CBA3-4930-BD77-08BBDB301292}" srcOrd="0" destOrd="0" presId="urn:microsoft.com/office/officeart/2005/8/layout/vList2"/>
    <dgm:cxn modelId="{2A895B40-E976-4DD5-94EA-E5458504E125}" srcId="{AAA2411E-26F8-4563-BB6C-AC6EEC280D8C}" destId="{57D70792-8380-493D-B163-4E609393E41E}" srcOrd="1" destOrd="0" parTransId="{393D086A-86F8-45B3-BE8D-F3248C1BCECC}" sibTransId="{6074D774-5FD6-4A3A-9ECA-2CE66378737C}"/>
    <dgm:cxn modelId="{22F6FC63-CE4D-4F97-B37D-3AD3C451E211}" type="presOf" srcId="{A86C8513-4B0A-45FF-A991-44383BC07F3F}" destId="{67B9460B-0020-4337-A91A-7806D9A91B67}" srcOrd="0" destOrd="0" presId="urn:microsoft.com/office/officeart/2005/8/layout/vList2"/>
    <dgm:cxn modelId="{C20ABC53-9C88-4EDA-8B22-B77078450D26}" srcId="{AAA2411E-26F8-4563-BB6C-AC6EEC280D8C}" destId="{A86C8513-4B0A-45FF-A991-44383BC07F3F}" srcOrd="0" destOrd="0" parTransId="{306E05C5-39DA-486F-BF2D-EF48F3748EE3}" sibTransId="{4A8BAE77-858D-418A-BC35-7EE3FA14D72F}"/>
    <dgm:cxn modelId="{8EE9268F-D53C-4776-A192-B4BAB8E09ECE}" type="presOf" srcId="{AAA2411E-26F8-4563-BB6C-AC6EEC280D8C}" destId="{FE591B6E-4519-4D88-A71D-BA850326F75F}" srcOrd="0" destOrd="0" presId="urn:microsoft.com/office/officeart/2005/8/layout/vList2"/>
    <dgm:cxn modelId="{35A763BA-A6F2-4DB5-8D98-71A04104C4A5}" srcId="{AAA2411E-26F8-4563-BB6C-AC6EEC280D8C}" destId="{D9E318DF-32BB-4FA6-BC9F-1881787C1916}" srcOrd="2" destOrd="0" parTransId="{C95EFEF7-D197-40C3-BD05-38470740228C}" sibTransId="{C39DDBDD-6714-402F-A938-AFA063E16B09}"/>
    <dgm:cxn modelId="{B0A55AF3-C6D3-44C9-A964-CF072A30C69A}" type="presOf" srcId="{D9E318DF-32BB-4FA6-BC9F-1881787C1916}" destId="{E2638A27-55CE-4E31-8312-E352A1129E41}" srcOrd="0" destOrd="0" presId="urn:microsoft.com/office/officeart/2005/8/layout/vList2"/>
    <dgm:cxn modelId="{86A6A397-629A-46DB-BEEB-322F52E56569}" type="presParOf" srcId="{FE591B6E-4519-4D88-A71D-BA850326F75F}" destId="{67B9460B-0020-4337-A91A-7806D9A91B67}" srcOrd="0" destOrd="0" presId="urn:microsoft.com/office/officeart/2005/8/layout/vList2"/>
    <dgm:cxn modelId="{D4A22938-E108-4C2F-8C69-E74DA82D34D8}" type="presParOf" srcId="{FE591B6E-4519-4D88-A71D-BA850326F75F}" destId="{AFF3F057-BCE4-4B23-945C-A7FD58A3C3EB}" srcOrd="1" destOrd="0" presId="urn:microsoft.com/office/officeart/2005/8/layout/vList2"/>
    <dgm:cxn modelId="{09F79ADA-6826-4FFA-918E-1F8B81A9E863}" type="presParOf" srcId="{FE591B6E-4519-4D88-A71D-BA850326F75F}" destId="{8C531A02-CBA3-4930-BD77-08BBDB301292}" srcOrd="2" destOrd="0" presId="urn:microsoft.com/office/officeart/2005/8/layout/vList2"/>
    <dgm:cxn modelId="{066AFF67-3D7E-40B0-816B-BBDF5FA5334A}" type="presParOf" srcId="{FE591B6E-4519-4D88-A71D-BA850326F75F}" destId="{A510578D-D8C9-400F-940D-974D9E035919}" srcOrd="3" destOrd="0" presId="urn:microsoft.com/office/officeart/2005/8/layout/vList2"/>
    <dgm:cxn modelId="{2C1691A4-EA10-4030-B1F1-3F77B54E7A40}" type="presParOf" srcId="{FE591B6E-4519-4D88-A71D-BA850326F75F}" destId="{E2638A27-55CE-4E31-8312-E352A1129E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D00FA-8113-447D-A2DB-59FA02FF4A3A}">
      <dsp:nvSpPr>
        <dsp:cNvPr id="0" name=""/>
        <dsp:cNvSpPr/>
      </dsp:nvSpPr>
      <dsp:spPr>
        <a:xfrm>
          <a:off x="0" y="250581"/>
          <a:ext cx="8077200" cy="1216800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durch das Urteil des Gerichts ernannt</a:t>
          </a:r>
          <a:endParaRPr lang="ru-RU" sz="2800" kern="1200" dirty="0"/>
        </a:p>
      </dsp:txBody>
      <dsp:txXfrm>
        <a:off x="59399" y="309980"/>
        <a:ext cx="7958402" cy="1098002"/>
      </dsp:txXfrm>
    </dsp:sp>
    <dsp:sp modelId="{1F092BAF-5678-4C3E-BD75-ABC3BAA51C88}">
      <dsp:nvSpPr>
        <dsp:cNvPr id="0" name=""/>
        <dsp:cNvSpPr/>
      </dsp:nvSpPr>
      <dsp:spPr>
        <a:xfrm>
          <a:off x="0" y="1654581"/>
          <a:ext cx="8077200" cy="1216800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gelten für Personen, die eine Straftat begangen haben</a:t>
          </a:r>
          <a:endParaRPr lang="ru-RU" sz="2800" kern="1200" dirty="0"/>
        </a:p>
      </dsp:txBody>
      <dsp:txXfrm>
        <a:off x="59399" y="1713980"/>
        <a:ext cx="7958402" cy="1098002"/>
      </dsp:txXfrm>
    </dsp:sp>
    <dsp:sp modelId="{52CE2D5E-E026-4CFC-8057-4BE63581B8AC}">
      <dsp:nvSpPr>
        <dsp:cNvPr id="0" name=""/>
        <dsp:cNvSpPr/>
      </dsp:nvSpPr>
      <dsp:spPr>
        <a:xfrm>
          <a:off x="0" y="3058581"/>
          <a:ext cx="8077200" cy="1216800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Rechte eines Verbrechers entziehen oder einschränken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117980"/>
        <a:ext cx="79584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45C41-8ED4-4F60-86A9-E07C0320534F}">
      <dsp:nvSpPr>
        <dsp:cNvPr id="0" name=""/>
        <dsp:cNvSpPr/>
      </dsp:nvSpPr>
      <dsp:spPr>
        <a:xfrm>
          <a:off x="479879" y="763341"/>
          <a:ext cx="6955586" cy="88820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in den Sanktionen des besonderen Teils des Strafgesetzbuches nicht angegeben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23238" y="806700"/>
        <a:ext cx="6868868" cy="801490"/>
      </dsp:txXfrm>
    </dsp:sp>
    <dsp:sp modelId="{57E94E00-E487-4AD5-9802-EDEC95376431}">
      <dsp:nvSpPr>
        <dsp:cNvPr id="0" name=""/>
        <dsp:cNvSpPr/>
      </dsp:nvSpPr>
      <dsp:spPr>
        <a:xfrm>
          <a:off x="522198" y="1777763"/>
          <a:ext cx="6955586" cy="59036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hat andere Ziele als die Strafe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51017" y="1806582"/>
        <a:ext cx="6897948" cy="532727"/>
      </dsp:txXfrm>
    </dsp:sp>
    <dsp:sp modelId="{8370C4C0-C5D4-4D7B-8293-4AD125381D1A}">
      <dsp:nvSpPr>
        <dsp:cNvPr id="0" name=""/>
        <dsp:cNvSpPr/>
      </dsp:nvSpPr>
      <dsp:spPr>
        <a:xfrm>
          <a:off x="522198" y="2552449"/>
          <a:ext cx="6955586" cy="10929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die Zwangsentziehung des Eigentums von Dritten, die nicht an der Straftat beteiligt sind, ermöglicht</a:t>
          </a:r>
        </a:p>
      </dsp:txBody>
      <dsp:txXfrm>
        <a:off x="575553" y="2605804"/>
        <a:ext cx="6848876" cy="986274"/>
      </dsp:txXfrm>
    </dsp:sp>
    <dsp:sp modelId="{394CCFA1-C18F-4B8C-A097-B8A2D4C5DA90}">
      <dsp:nvSpPr>
        <dsp:cNvPr id="0" name=""/>
        <dsp:cNvSpPr/>
      </dsp:nvSpPr>
      <dsp:spPr>
        <a:xfrm>
          <a:off x="522198" y="3829753"/>
          <a:ext cx="6955586" cy="79901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die Beschlagnahme keine zwingende Verurteilung der natürlichen Person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bringt</a:t>
          </a:r>
        </a:p>
      </dsp:txBody>
      <dsp:txXfrm>
        <a:off x="561203" y="3868758"/>
        <a:ext cx="6877576" cy="721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460B-0020-4337-A91A-7806D9A91B67}">
      <dsp:nvSpPr>
        <dsp:cNvPr id="0" name=""/>
        <dsp:cNvSpPr/>
      </dsp:nvSpPr>
      <dsp:spPr>
        <a:xfrm>
          <a:off x="0" y="248142"/>
          <a:ext cx="8305800" cy="1331449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Anwesenheit oder Abwesenheit des Eigentumsrechts an dem beschlagnahmten Eigentum;</a:t>
          </a:r>
          <a:endParaRPr lang="ru-RU" sz="2400" kern="1200" dirty="0"/>
        </a:p>
      </dsp:txBody>
      <dsp:txXfrm>
        <a:off x="64996" y="313138"/>
        <a:ext cx="8175808" cy="1201457"/>
      </dsp:txXfrm>
    </dsp:sp>
    <dsp:sp modelId="{8C531A02-CBA3-4930-BD77-08BBDB301292}">
      <dsp:nvSpPr>
        <dsp:cNvPr id="0" name=""/>
        <dsp:cNvSpPr/>
      </dsp:nvSpPr>
      <dsp:spPr>
        <a:xfrm>
          <a:off x="0" y="1698595"/>
          <a:ext cx="8305800" cy="1331449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beschlagnahmter Gegenstand (Geld, Wertsachen, anderes Eigentum oder Werkzeuge, Geräte und andere Mittel zur Begehung eines Verbrechens);</a:t>
          </a:r>
          <a:endParaRPr lang="ru-RU" sz="2400" kern="1200" dirty="0"/>
        </a:p>
      </dsp:txBody>
      <dsp:txXfrm>
        <a:off x="64996" y="1763591"/>
        <a:ext cx="8175808" cy="1201457"/>
      </dsp:txXfrm>
    </dsp:sp>
    <dsp:sp modelId="{E2638A27-55CE-4E31-8312-E352A1129E41}">
      <dsp:nvSpPr>
        <dsp:cNvPr id="0" name=""/>
        <dsp:cNvSpPr/>
      </dsp:nvSpPr>
      <dsp:spPr>
        <a:xfrm>
          <a:off x="0" y="3201374"/>
          <a:ext cx="8305800" cy="1741896"/>
        </a:xfrm>
        <a:prstGeom prst="roundRect">
          <a:avLst/>
        </a:prstGeom>
        <a:solidFill>
          <a:srgbClr val="AACB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Nach der Art des begangenen Verbrechens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</a:t>
          </a:r>
          <a:r>
            <a:rPr lang="de-D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(für Begehung einer Straftat nach Absatz «a» Teil 1 Art. 104.1 des Strafgesetzbuches, für die Begehung Straftaten jeder Art, für die Begehung von terroristischen, extremistischen Straftaten oder organisierter krimineller Aktivitäten).</a:t>
          </a:r>
          <a:endParaRPr lang="ru-RU" sz="2400" kern="1200" dirty="0"/>
        </a:p>
      </dsp:txBody>
      <dsp:txXfrm>
        <a:off x="85032" y="3286406"/>
        <a:ext cx="8135736" cy="157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2C922-C293-401A-8395-C4D95096CDAC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38CC-0BF6-40F9-BB9C-ABC6A06296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65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38CC-0BF6-40F9-BB9C-ABC6A06296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1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1032181528@pfu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md2011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6CB9A6-AC48-4627-8D99-F1CA4CC0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38200" y="3780985"/>
            <a:ext cx="10363200" cy="1752600"/>
          </a:xfrm>
        </p:spPr>
        <p:txBody>
          <a:bodyPr>
            <a:normAutofit/>
          </a:bodyPr>
          <a:lstStyle/>
          <a:p>
            <a:pPr algn="r"/>
            <a:r>
              <a:rPr lang="de-DE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Studentinnen an der Russischen Universität für Völkerfreundschaft</a:t>
            </a:r>
            <a:endParaRPr lang="de-DE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Efimowa</a:t>
            </a:r>
            <a:r>
              <a:rPr lang="de-DE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Darja, </a:t>
            </a:r>
          </a:p>
          <a:p>
            <a:pPr algn="r"/>
            <a:r>
              <a:rPr lang="de-DE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Nemaschkalowa</a:t>
            </a:r>
            <a:r>
              <a:rPr lang="de-DE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Darja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973CCE8C-7E7C-493B-A41F-E169FE56CB59}"/>
              </a:ext>
            </a:extLst>
          </p:cNvPr>
          <p:cNvGrpSpPr/>
          <p:nvPr/>
        </p:nvGrpSpPr>
        <p:grpSpPr>
          <a:xfrm>
            <a:off x="228600" y="2561785"/>
            <a:ext cx="9296400" cy="1017588"/>
            <a:chOff x="0" y="0"/>
            <a:chExt cx="7493000" cy="712244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B25D420-7292-4AB2-9DD2-4A246D7E22E2}"/>
                </a:ext>
              </a:extLst>
            </p:cNvPr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C73E126-2D0A-43B8-8CB3-C65D7B95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00" y="2346064"/>
            <a:ext cx="10515600" cy="1219200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Beschlagnahme im russischen Strafrecht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55383AD-66BA-4B53-9C6C-B1A488A8E4F2}"/>
              </a:ext>
            </a:extLst>
          </p:cNvPr>
          <p:cNvGrpSpPr/>
          <p:nvPr/>
        </p:nvGrpSpPr>
        <p:grpSpPr>
          <a:xfrm flipV="1">
            <a:off x="0" y="3260463"/>
            <a:ext cx="9753600" cy="45719"/>
            <a:chOff x="0" y="0"/>
            <a:chExt cx="1123058" cy="98680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D867F3B-31A3-463A-9E51-F9730099B281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0D47FC6A-A5B7-419B-A30A-3D67DD44A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AACB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6572"/>
            <a:ext cx="1711624" cy="5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935122F-25ED-4F8E-BF5A-7BA06C06E121}"/>
              </a:ext>
            </a:extLst>
          </p:cNvPr>
          <p:cNvSpPr/>
          <p:nvPr/>
        </p:nvSpPr>
        <p:spPr>
          <a:xfrm>
            <a:off x="685800" y="3160149"/>
            <a:ext cx="8915400" cy="1569660"/>
          </a:xfrm>
          <a:prstGeom prst="rect">
            <a:avLst/>
          </a:prstGeom>
          <a:solidFill>
            <a:srgbClr val="AACBE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Justizkammer für Strafsachen des Obersten Gerichts der RF hat festgestellt, dass bei Geldmangel </a:t>
            </a:r>
            <a:r>
              <a:rPr lang="de-DE" sz="2400" b="1" u="sng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 anderes Vermögen des Täters</a:t>
            </a:r>
            <a:r>
              <a:rPr lang="de-DE" sz="2400" u="sng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dessen Wert dem des zu einziehenden Gegenstands entspricht oder vergleichbar ist, dem Verfall unterliegt.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F336494-5A40-48B1-B800-526EB188CC0C}"/>
              </a:ext>
            </a:extLst>
          </p:cNvPr>
          <p:cNvSpPr/>
          <p:nvPr/>
        </p:nvSpPr>
        <p:spPr>
          <a:xfrm>
            <a:off x="2667000" y="5398384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ist wichtig, dass der Betrag des beschlagnahmten Vermögens nicht den Betrag des durch die Straftaten erzielten Einkommens übersteigt.</a:t>
            </a:r>
            <a:endParaRPr lang="de-DE" sz="24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03039F-DDD7-4CD8-8E9E-F0092A3A2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369" y="1045911"/>
            <a:ext cx="1851868" cy="1851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6C7BF6C-3C07-43F7-A15A-26E157DFF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716" y="5057469"/>
            <a:ext cx="1882161" cy="1882161"/>
          </a:xfrm>
          <a:prstGeom prst="rect">
            <a:avLst/>
          </a:prstGeom>
        </p:spPr>
      </p:pic>
      <p:grpSp>
        <p:nvGrpSpPr>
          <p:cNvPr id="38" name="Group 9">
            <a:extLst>
              <a:ext uri="{FF2B5EF4-FFF2-40B4-BE49-F238E27FC236}">
                <a16:creationId xmlns:a16="http://schemas.microsoft.com/office/drawing/2014/main" id="{BE7C22CC-A0B2-401F-8305-6D098F8535F5}"/>
              </a:ext>
            </a:extLst>
          </p:cNvPr>
          <p:cNvGrpSpPr/>
          <p:nvPr/>
        </p:nvGrpSpPr>
        <p:grpSpPr>
          <a:xfrm>
            <a:off x="152400" y="886770"/>
            <a:ext cx="5715000" cy="1028358"/>
            <a:chOff x="0" y="0"/>
            <a:chExt cx="7493000" cy="712244"/>
          </a:xfrm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B5BC6B5B-823F-402A-9086-BED585DFBAAF}"/>
                </a:ext>
              </a:extLst>
            </p:cNvPr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40" name="TextBox 16">
            <a:extLst>
              <a:ext uri="{FF2B5EF4-FFF2-40B4-BE49-F238E27FC236}">
                <a16:creationId xmlns:a16="http://schemas.microsoft.com/office/drawing/2014/main" id="{CD5C5ECA-7DE9-4ADA-B779-B367AD56F0D5}"/>
              </a:ext>
            </a:extLst>
          </p:cNvPr>
          <p:cNvSpPr txBox="1"/>
          <p:nvPr/>
        </p:nvSpPr>
        <p:spPr>
          <a:xfrm>
            <a:off x="409574" y="1058741"/>
            <a:ext cx="5115669" cy="1028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 der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 über die Frage der Ersetzung hat </a:t>
            </a:r>
            <a:r>
              <a:rPr lang="de-DE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Priorität</a:t>
            </a:r>
            <a:endParaRPr lang="en-US" sz="2000" spc="-28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901"/>
              </a:lnSpc>
            </a:pPr>
            <a:endParaRPr lang="en-US" sz="1509" spc="-30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52400" y="2598736"/>
            <a:ext cx="5867400" cy="429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52"/>
              </a:lnSpc>
            </a:pPr>
            <a:endParaRPr lang="en-US" sz="2213" spc="-44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50AC745-C705-466A-B147-3FF88132BB26}"/>
              </a:ext>
            </a:extLst>
          </p:cNvPr>
          <p:cNvSpPr txBox="1"/>
          <p:nvPr/>
        </p:nvSpPr>
        <p:spPr>
          <a:xfrm>
            <a:off x="534224" y="675666"/>
            <a:ext cx="611174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Schadenersatzleistung für den rechtmäßigen Eigentümer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AC7E80A3-ED1A-41EE-B8A1-2686F148926D}"/>
              </a:ext>
            </a:extLst>
          </p:cNvPr>
          <p:cNvGrpSpPr/>
          <p:nvPr/>
        </p:nvGrpSpPr>
        <p:grpSpPr>
          <a:xfrm>
            <a:off x="6934200" y="1456353"/>
            <a:ext cx="2819400" cy="562082"/>
            <a:chOff x="0" y="0"/>
            <a:chExt cx="6731000" cy="147200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53A485C-CEA1-4B75-8C11-277FA77D67B8}"/>
                </a:ext>
              </a:extLst>
            </p:cNvPr>
            <p:cNvSpPr/>
            <p:nvPr/>
          </p:nvSpPr>
          <p:spPr>
            <a:xfrm>
              <a:off x="0" y="0"/>
              <a:ext cx="6731000" cy="1472003"/>
            </a:xfrm>
            <a:custGeom>
              <a:avLst/>
              <a:gdLst/>
              <a:ahLst/>
              <a:cxnLst/>
              <a:rect l="l" t="t" r="r" b="b"/>
              <a:pathLst>
                <a:path w="6731000" h="1472003">
                  <a:moveTo>
                    <a:pt x="0" y="0"/>
                  </a:moveTo>
                  <a:lnTo>
                    <a:pt x="6731000" y="0"/>
                  </a:lnTo>
                  <a:lnTo>
                    <a:pt x="6731000" y="1472003"/>
                  </a:lnTo>
                  <a:lnTo>
                    <a:pt x="0" y="1472003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D5AB174D-EFD5-4AB3-B3BD-71633D8C3DF7}"/>
              </a:ext>
            </a:extLst>
          </p:cNvPr>
          <p:cNvSpPr txBox="1"/>
          <p:nvPr/>
        </p:nvSpPr>
        <p:spPr>
          <a:xfrm>
            <a:off x="7099909" y="924144"/>
            <a:ext cx="5612182" cy="968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56"/>
              </a:lnSpc>
            </a:pP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104.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StGB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09790597-BA7E-4D0C-9C9F-57C114555FAE}"/>
              </a:ext>
            </a:extLst>
          </p:cNvPr>
          <p:cNvSpPr/>
          <p:nvPr/>
        </p:nvSpPr>
        <p:spPr>
          <a:xfrm>
            <a:off x="1970501" y="2670846"/>
            <a:ext cx="617760" cy="569811"/>
          </a:xfrm>
          <a:custGeom>
            <a:avLst/>
            <a:gdLst>
              <a:gd name="connsiteX0" fmla="*/ 590257 w 2498128"/>
              <a:gd name="connsiteY0" fmla="*/ 2889219 h 2889219"/>
              <a:gd name="connsiteX1" fmla="*/ 324689 w 2498128"/>
              <a:gd name="connsiteY1" fmla="*/ 2623651 h 2889219"/>
              <a:gd name="connsiteX2" fmla="*/ 324689 w 2498128"/>
              <a:gd name="connsiteY2" fmla="*/ 2498708 h 2889219"/>
              <a:gd name="connsiteX3" fmla="*/ 265568 w 2498128"/>
              <a:gd name="connsiteY3" fmla="*/ 2498708 h 2889219"/>
              <a:gd name="connsiteX4" fmla="*/ 0 w 2498128"/>
              <a:gd name="connsiteY4" fmla="*/ 2233140 h 2889219"/>
              <a:gd name="connsiteX5" fmla="*/ 265568 w 2498128"/>
              <a:gd name="connsiteY5" fmla="*/ 1967572 h 2889219"/>
              <a:gd name="connsiteX6" fmla="*/ 324689 w 2498128"/>
              <a:gd name="connsiteY6" fmla="*/ 1967572 h 2889219"/>
              <a:gd name="connsiteX7" fmla="*/ 324689 w 2498128"/>
              <a:gd name="connsiteY7" fmla="*/ 1890286 h 2889219"/>
              <a:gd name="connsiteX8" fmla="*/ 265568 w 2498128"/>
              <a:gd name="connsiteY8" fmla="*/ 1890286 h 2889219"/>
              <a:gd name="connsiteX9" fmla="*/ 0 w 2498128"/>
              <a:gd name="connsiteY9" fmla="*/ 1624718 h 2889219"/>
              <a:gd name="connsiteX10" fmla="*/ 265568 w 2498128"/>
              <a:gd name="connsiteY10" fmla="*/ 1359150 h 2889219"/>
              <a:gd name="connsiteX11" fmla="*/ 324689 w 2498128"/>
              <a:gd name="connsiteY11" fmla="*/ 1359150 h 2889219"/>
              <a:gd name="connsiteX12" fmla="*/ 324689 w 2498128"/>
              <a:gd name="connsiteY12" fmla="*/ 1130095 h 2889219"/>
              <a:gd name="connsiteX13" fmla="*/ 397116 w 2498128"/>
              <a:gd name="connsiteY13" fmla="*/ 1057667 h 2889219"/>
              <a:gd name="connsiteX14" fmla="*/ 469544 w 2498128"/>
              <a:gd name="connsiteY14" fmla="*/ 1130095 h 2889219"/>
              <a:gd name="connsiteX15" fmla="*/ 469544 w 2498128"/>
              <a:gd name="connsiteY15" fmla="*/ 1431578 h 2889219"/>
              <a:gd name="connsiteX16" fmla="*/ 397116 w 2498128"/>
              <a:gd name="connsiteY16" fmla="*/ 1504005 h 2889219"/>
              <a:gd name="connsiteX17" fmla="*/ 265568 w 2498128"/>
              <a:gd name="connsiteY17" fmla="*/ 1504005 h 2889219"/>
              <a:gd name="connsiteX18" fmla="*/ 144855 w 2498128"/>
              <a:gd name="connsiteY18" fmla="*/ 1624718 h 2889219"/>
              <a:gd name="connsiteX19" fmla="*/ 265568 w 2498128"/>
              <a:gd name="connsiteY19" fmla="*/ 1745431 h 2889219"/>
              <a:gd name="connsiteX20" fmla="*/ 397116 w 2498128"/>
              <a:gd name="connsiteY20" fmla="*/ 1745431 h 2889219"/>
              <a:gd name="connsiteX21" fmla="*/ 469544 w 2498128"/>
              <a:gd name="connsiteY21" fmla="*/ 1817859 h 2889219"/>
              <a:gd name="connsiteX22" fmla="*/ 469544 w 2498128"/>
              <a:gd name="connsiteY22" fmla="*/ 2039999 h 2889219"/>
              <a:gd name="connsiteX23" fmla="*/ 397116 w 2498128"/>
              <a:gd name="connsiteY23" fmla="*/ 2112427 h 2889219"/>
              <a:gd name="connsiteX24" fmla="*/ 265568 w 2498128"/>
              <a:gd name="connsiteY24" fmla="*/ 2112427 h 2889219"/>
              <a:gd name="connsiteX25" fmla="*/ 144855 w 2498128"/>
              <a:gd name="connsiteY25" fmla="*/ 2233140 h 2889219"/>
              <a:gd name="connsiteX26" fmla="*/ 265568 w 2498128"/>
              <a:gd name="connsiteY26" fmla="*/ 2353853 h 2889219"/>
              <a:gd name="connsiteX27" fmla="*/ 397116 w 2498128"/>
              <a:gd name="connsiteY27" fmla="*/ 2353853 h 2889219"/>
              <a:gd name="connsiteX28" fmla="*/ 469544 w 2498128"/>
              <a:gd name="connsiteY28" fmla="*/ 2426281 h 2889219"/>
              <a:gd name="connsiteX29" fmla="*/ 469544 w 2498128"/>
              <a:gd name="connsiteY29" fmla="*/ 2623651 h 2889219"/>
              <a:gd name="connsiteX30" fmla="*/ 590257 w 2498128"/>
              <a:gd name="connsiteY30" fmla="*/ 2744364 h 2889219"/>
              <a:gd name="connsiteX31" fmla="*/ 710970 w 2498128"/>
              <a:gd name="connsiteY31" fmla="*/ 2623651 h 2889219"/>
              <a:gd name="connsiteX32" fmla="*/ 710970 w 2498128"/>
              <a:gd name="connsiteY32" fmla="*/ 2426281 h 2889219"/>
              <a:gd name="connsiteX33" fmla="*/ 783398 w 2498128"/>
              <a:gd name="connsiteY33" fmla="*/ 2353853 h 2889219"/>
              <a:gd name="connsiteX34" fmla="*/ 1458955 w 2498128"/>
              <a:gd name="connsiteY34" fmla="*/ 2353853 h 2889219"/>
              <a:gd name="connsiteX35" fmla="*/ 1579668 w 2498128"/>
              <a:gd name="connsiteY35" fmla="*/ 2233140 h 2889219"/>
              <a:gd name="connsiteX36" fmla="*/ 1458955 w 2498128"/>
              <a:gd name="connsiteY36" fmla="*/ 2112427 h 2889219"/>
              <a:gd name="connsiteX37" fmla="*/ 783398 w 2498128"/>
              <a:gd name="connsiteY37" fmla="*/ 2112427 h 2889219"/>
              <a:gd name="connsiteX38" fmla="*/ 710970 w 2498128"/>
              <a:gd name="connsiteY38" fmla="*/ 2039999 h 2889219"/>
              <a:gd name="connsiteX39" fmla="*/ 710970 w 2498128"/>
              <a:gd name="connsiteY39" fmla="*/ 1817859 h 2889219"/>
              <a:gd name="connsiteX40" fmla="*/ 783398 w 2498128"/>
              <a:gd name="connsiteY40" fmla="*/ 1745431 h 2889219"/>
              <a:gd name="connsiteX41" fmla="*/ 1552986 w 2498128"/>
              <a:gd name="connsiteY41" fmla="*/ 1745431 h 2889219"/>
              <a:gd name="connsiteX42" fmla="*/ 2353274 w 2498128"/>
              <a:gd name="connsiteY42" fmla="*/ 945143 h 2889219"/>
              <a:gd name="connsiteX43" fmla="*/ 1552986 w 2498128"/>
              <a:gd name="connsiteY43" fmla="*/ 144855 h 2889219"/>
              <a:gd name="connsiteX44" fmla="*/ 590257 w 2498128"/>
              <a:gd name="connsiteY44" fmla="*/ 144855 h 2889219"/>
              <a:gd name="connsiteX45" fmla="*/ 469544 w 2498128"/>
              <a:gd name="connsiteY45" fmla="*/ 265568 h 2889219"/>
              <a:gd name="connsiteX46" fmla="*/ 469544 w 2498128"/>
              <a:gd name="connsiteY46" fmla="*/ 840364 h 2889219"/>
              <a:gd name="connsiteX47" fmla="*/ 397116 w 2498128"/>
              <a:gd name="connsiteY47" fmla="*/ 912792 h 2889219"/>
              <a:gd name="connsiteX48" fmla="*/ 324689 w 2498128"/>
              <a:gd name="connsiteY48" fmla="*/ 840364 h 2889219"/>
              <a:gd name="connsiteX49" fmla="*/ 324689 w 2498128"/>
              <a:gd name="connsiteY49" fmla="*/ 265568 h 2889219"/>
              <a:gd name="connsiteX50" fmla="*/ 590257 w 2498128"/>
              <a:gd name="connsiteY50" fmla="*/ 0 h 2889219"/>
              <a:gd name="connsiteX51" fmla="*/ 1552986 w 2498128"/>
              <a:gd name="connsiteY51" fmla="*/ 0 h 2889219"/>
              <a:gd name="connsiteX52" fmla="*/ 2498129 w 2498128"/>
              <a:gd name="connsiteY52" fmla="*/ 945143 h 2889219"/>
              <a:gd name="connsiteX53" fmla="*/ 1552986 w 2498128"/>
              <a:gd name="connsiteY53" fmla="*/ 1890286 h 2889219"/>
              <a:gd name="connsiteX54" fmla="*/ 855825 w 2498128"/>
              <a:gd name="connsiteY54" fmla="*/ 1890286 h 2889219"/>
              <a:gd name="connsiteX55" fmla="*/ 855825 w 2498128"/>
              <a:gd name="connsiteY55" fmla="*/ 1967572 h 2889219"/>
              <a:gd name="connsiteX56" fmla="*/ 1458955 w 2498128"/>
              <a:gd name="connsiteY56" fmla="*/ 1967572 h 2889219"/>
              <a:gd name="connsiteX57" fmla="*/ 1724524 w 2498128"/>
              <a:gd name="connsiteY57" fmla="*/ 2233140 h 2889219"/>
              <a:gd name="connsiteX58" fmla="*/ 1458955 w 2498128"/>
              <a:gd name="connsiteY58" fmla="*/ 2498708 h 2889219"/>
              <a:gd name="connsiteX59" fmla="*/ 855825 w 2498128"/>
              <a:gd name="connsiteY59" fmla="*/ 2498708 h 2889219"/>
              <a:gd name="connsiteX60" fmla="*/ 855825 w 2498128"/>
              <a:gd name="connsiteY60" fmla="*/ 2623651 h 2889219"/>
              <a:gd name="connsiteX61" fmla="*/ 590257 w 2498128"/>
              <a:gd name="connsiteY61" fmla="*/ 2889219 h 2889219"/>
              <a:gd name="connsiteX62" fmla="*/ 1552986 w 2498128"/>
              <a:gd name="connsiteY62" fmla="*/ 1504005 h 2889219"/>
              <a:gd name="connsiteX63" fmla="*/ 783398 w 2498128"/>
              <a:gd name="connsiteY63" fmla="*/ 1504005 h 2889219"/>
              <a:gd name="connsiteX64" fmla="*/ 710970 w 2498128"/>
              <a:gd name="connsiteY64" fmla="*/ 1431578 h 2889219"/>
              <a:gd name="connsiteX65" fmla="*/ 710970 w 2498128"/>
              <a:gd name="connsiteY65" fmla="*/ 458709 h 2889219"/>
              <a:gd name="connsiteX66" fmla="*/ 783398 w 2498128"/>
              <a:gd name="connsiteY66" fmla="*/ 386281 h 2889219"/>
              <a:gd name="connsiteX67" fmla="*/ 1552986 w 2498128"/>
              <a:gd name="connsiteY67" fmla="*/ 386281 h 2889219"/>
              <a:gd name="connsiteX68" fmla="*/ 2111848 w 2498128"/>
              <a:gd name="connsiteY68" fmla="*/ 945143 h 2889219"/>
              <a:gd name="connsiteX69" fmla="*/ 1552986 w 2498128"/>
              <a:gd name="connsiteY69" fmla="*/ 1504005 h 2889219"/>
              <a:gd name="connsiteX70" fmla="*/ 855825 w 2498128"/>
              <a:gd name="connsiteY70" fmla="*/ 1359150 h 2889219"/>
              <a:gd name="connsiteX71" fmla="*/ 1552986 w 2498128"/>
              <a:gd name="connsiteY71" fmla="*/ 1359150 h 2889219"/>
              <a:gd name="connsiteX72" fmla="*/ 1966992 w 2498128"/>
              <a:gd name="connsiteY72" fmla="*/ 945143 h 2889219"/>
              <a:gd name="connsiteX73" fmla="*/ 1552986 w 2498128"/>
              <a:gd name="connsiteY73" fmla="*/ 531137 h 2889219"/>
              <a:gd name="connsiteX74" fmla="*/ 855825 w 2498128"/>
              <a:gd name="connsiteY74" fmla="*/ 531137 h 2889219"/>
              <a:gd name="connsiteX75" fmla="*/ 855825 w 2498128"/>
              <a:gd name="connsiteY75" fmla="*/ 1359150 h 28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498128" h="2889219">
                <a:moveTo>
                  <a:pt x="590257" y="2889219"/>
                </a:moveTo>
                <a:cubicBezTo>
                  <a:pt x="443818" y="2889219"/>
                  <a:pt x="324689" y="2770090"/>
                  <a:pt x="324689" y="2623651"/>
                </a:cubicBezTo>
                <a:lnTo>
                  <a:pt x="324689" y="2498708"/>
                </a:lnTo>
                <a:lnTo>
                  <a:pt x="265568" y="2498708"/>
                </a:lnTo>
                <a:cubicBezTo>
                  <a:pt x="119129" y="2498708"/>
                  <a:pt x="0" y="2379579"/>
                  <a:pt x="0" y="2233140"/>
                </a:cubicBezTo>
                <a:cubicBezTo>
                  <a:pt x="0" y="2086701"/>
                  <a:pt x="119129" y="1967572"/>
                  <a:pt x="265568" y="1967572"/>
                </a:cubicBezTo>
                <a:lnTo>
                  <a:pt x="324689" y="1967572"/>
                </a:lnTo>
                <a:lnTo>
                  <a:pt x="324689" y="1890286"/>
                </a:lnTo>
                <a:lnTo>
                  <a:pt x="265568" y="1890286"/>
                </a:lnTo>
                <a:cubicBezTo>
                  <a:pt x="119129" y="1890286"/>
                  <a:pt x="0" y="1771157"/>
                  <a:pt x="0" y="1624718"/>
                </a:cubicBezTo>
                <a:cubicBezTo>
                  <a:pt x="0" y="1478279"/>
                  <a:pt x="119129" y="1359150"/>
                  <a:pt x="265568" y="1359150"/>
                </a:cubicBezTo>
                <a:lnTo>
                  <a:pt x="324689" y="1359150"/>
                </a:lnTo>
                <a:lnTo>
                  <a:pt x="324689" y="1130095"/>
                </a:lnTo>
                <a:cubicBezTo>
                  <a:pt x="324689" y="1090095"/>
                  <a:pt x="357117" y="1057667"/>
                  <a:pt x="397116" y="1057667"/>
                </a:cubicBezTo>
                <a:cubicBezTo>
                  <a:pt x="437116" y="1057667"/>
                  <a:pt x="469544" y="1090095"/>
                  <a:pt x="469544" y="1130095"/>
                </a:cubicBezTo>
                <a:lnTo>
                  <a:pt x="469544" y="1431578"/>
                </a:lnTo>
                <a:cubicBezTo>
                  <a:pt x="469544" y="1471577"/>
                  <a:pt x="437116" y="1504005"/>
                  <a:pt x="397116" y="1504005"/>
                </a:cubicBezTo>
                <a:lnTo>
                  <a:pt x="265568" y="1504005"/>
                </a:lnTo>
                <a:cubicBezTo>
                  <a:pt x="199002" y="1504005"/>
                  <a:pt x="144855" y="1558152"/>
                  <a:pt x="144855" y="1624718"/>
                </a:cubicBezTo>
                <a:cubicBezTo>
                  <a:pt x="144855" y="1691284"/>
                  <a:pt x="199002" y="1745431"/>
                  <a:pt x="265568" y="1745431"/>
                </a:cubicBezTo>
                <a:lnTo>
                  <a:pt x="397116" y="1745431"/>
                </a:lnTo>
                <a:cubicBezTo>
                  <a:pt x="437116" y="1745431"/>
                  <a:pt x="469544" y="1777859"/>
                  <a:pt x="469544" y="1817859"/>
                </a:cubicBezTo>
                <a:lnTo>
                  <a:pt x="469544" y="2039999"/>
                </a:lnTo>
                <a:cubicBezTo>
                  <a:pt x="469544" y="2079999"/>
                  <a:pt x="437116" y="2112427"/>
                  <a:pt x="397116" y="2112427"/>
                </a:cubicBezTo>
                <a:lnTo>
                  <a:pt x="265568" y="2112427"/>
                </a:lnTo>
                <a:cubicBezTo>
                  <a:pt x="199002" y="2112427"/>
                  <a:pt x="144855" y="2166574"/>
                  <a:pt x="144855" y="2233140"/>
                </a:cubicBezTo>
                <a:cubicBezTo>
                  <a:pt x="144855" y="2299706"/>
                  <a:pt x="199002" y="2353853"/>
                  <a:pt x="265568" y="2353853"/>
                </a:cubicBezTo>
                <a:lnTo>
                  <a:pt x="397116" y="2353853"/>
                </a:lnTo>
                <a:cubicBezTo>
                  <a:pt x="437116" y="2353853"/>
                  <a:pt x="469544" y="2386281"/>
                  <a:pt x="469544" y="2426281"/>
                </a:cubicBezTo>
                <a:lnTo>
                  <a:pt x="469544" y="2623651"/>
                </a:lnTo>
                <a:cubicBezTo>
                  <a:pt x="469544" y="2690217"/>
                  <a:pt x="523691" y="2744364"/>
                  <a:pt x="590257" y="2744364"/>
                </a:cubicBezTo>
                <a:cubicBezTo>
                  <a:pt x="656823" y="2744364"/>
                  <a:pt x="710970" y="2690217"/>
                  <a:pt x="710970" y="2623651"/>
                </a:cubicBezTo>
                <a:lnTo>
                  <a:pt x="710970" y="2426281"/>
                </a:lnTo>
                <a:cubicBezTo>
                  <a:pt x="710970" y="2386281"/>
                  <a:pt x="743398" y="2353853"/>
                  <a:pt x="783398" y="2353853"/>
                </a:cubicBezTo>
                <a:lnTo>
                  <a:pt x="1458955" y="2353853"/>
                </a:lnTo>
                <a:cubicBezTo>
                  <a:pt x="1525521" y="2353853"/>
                  <a:pt x="1579668" y="2299706"/>
                  <a:pt x="1579668" y="2233140"/>
                </a:cubicBezTo>
                <a:cubicBezTo>
                  <a:pt x="1579668" y="2166574"/>
                  <a:pt x="1525521" y="2112427"/>
                  <a:pt x="1458955" y="2112427"/>
                </a:cubicBezTo>
                <a:lnTo>
                  <a:pt x="783398" y="2112427"/>
                </a:lnTo>
                <a:cubicBezTo>
                  <a:pt x="743398" y="2112427"/>
                  <a:pt x="710970" y="2079999"/>
                  <a:pt x="710970" y="2039999"/>
                </a:cubicBezTo>
                <a:lnTo>
                  <a:pt x="710970" y="1817859"/>
                </a:lnTo>
                <a:cubicBezTo>
                  <a:pt x="710970" y="1777859"/>
                  <a:pt x="743398" y="1745431"/>
                  <a:pt x="783398" y="1745431"/>
                </a:cubicBezTo>
                <a:lnTo>
                  <a:pt x="1552986" y="1745431"/>
                </a:lnTo>
                <a:cubicBezTo>
                  <a:pt x="1994263" y="1745431"/>
                  <a:pt x="2353274" y="1386421"/>
                  <a:pt x="2353274" y="945143"/>
                </a:cubicBezTo>
                <a:cubicBezTo>
                  <a:pt x="2353274" y="503865"/>
                  <a:pt x="1994263" y="144855"/>
                  <a:pt x="1552986" y="144855"/>
                </a:cubicBezTo>
                <a:lnTo>
                  <a:pt x="590257" y="144855"/>
                </a:lnTo>
                <a:cubicBezTo>
                  <a:pt x="523691" y="144855"/>
                  <a:pt x="469544" y="199002"/>
                  <a:pt x="469544" y="265568"/>
                </a:cubicBezTo>
                <a:lnTo>
                  <a:pt x="469544" y="840364"/>
                </a:lnTo>
                <a:cubicBezTo>
                  <a:pt x="469544" y="880364"/>
                  <a:pt x="437116" y="912792"/>
                  <a:pt x="397116" y="912792"/>
                </a:cubicBezTo>
                <a:cubicBezTo>
                  <a:pt x="357117" y="912792"/>
                  <a:pt x="324689" y="880364"/>
                  <a:pt x="324689" y="840364"/>
                </a:cubicBezTo>
                <a:lnTo>
                  <a:pt x="324689" y="265568"/>
                </a:lnTo>
                <a:cubicBezTo>
                  <a:pt x="324689" y="119129"/>
                  <a:pt x="443818" y="0"/>
                  <a:pt x="590257" y="0"/>
                </a:cubicBezTo>
                <a:lnTo>
                  <a:pt x="1552986" y="0"/>
                </a:lnTo>
                <a:cubicBezTo>
                  <a:pt x="2074137" y="0"/>
                  <a:pt x="2498129" y="423992"/>
                  <a:pt x="2498129" y="945143"/>
                </a:cubicBezTo>
                <a:cubicBezTo>
                  <a:pt x="2498129" y="1466295"/>
                  <a:pt x="2074137" y="1890286"/>
                  <a:pt x="1552986" y="1890286"/>
                </a:cubicBezTo>
                <a:lnTo>
                  <a:pt x="855825" y="1890286"/>
                </a:lnTo>
                <a:lnTo>
                  <a:pt x="855825" y="1967572"/>
                </a:lnTo>
                <a:lnTo>
                  <a:pt x="1458955" y="1967572"/>
                </a:lnTo>
                <a:cubicBezTo>
                  <a:pt x="1605394" y="1967572"/>
                  <a:pt x="1724524" y="2086701"/>
                  <a:pt x="1724524" y="2233140"/>
                </a:cubicBezTo>
                <a:cubicBezTo>
                  <a:pt x="1724524" y="2379579"/>
                  <a:pt x="1605394" y="2498708"/>
                  <a:pt x="1458955" y="2498708"/>
                </a:cubicBezTo>
                <a:lnTo>
                  <a:pt x="855825" y="2498708"/>
                </a:lnTo>
                <a:lnTo>
                  <a:pt x="855825" y="2623651"/>
                </a:lnTo>
                <a:cubicBezTo>
                  <a:pt x="855825" y="2770090"/>
                  <a:pt x="736696" y="2889219"/>
                  <a:pt x="590257" y="2889219"/>
                </a:cubicBezTo>
                <a:close/>
                <a:moveTo>
                  <a:pt x="1552986" y="1504005"/>
                </a:moveTo>
                <a:lnTo>
                  <a:pt x="783398" y="1504005"/>
                </a:lnTo>
                <a:cubicBezTo>
                  <a:pt x="743398" y="1504005"/>
                  <a:pt x="710970" y="1471577"/>
                  <a:pt x="710970" y="1431578"/>
                </a:cubicBezTo>
                <a:lnTo>
                  <a:pt x="710970" y="458709"/>
                </a:lnTo>
                <a:cubicBezTo>
                  <a:pt x="710970" y="418710"/>
                  <a:pt x="743398" y="386281"/>
                  <a:pt x="783398" y="386281"/>
                </a:cubicBezTo>
                <a:lnTo>
                  <a:pt x="1552986" y="386281"/>
                </a:lnTo>
                <a:cubicBezTo>
                  <a:pt x="1861141" y="386281"/>
                  <a:pt x="2111848" y="636987"/>
                  <a:pt x="2111848" y="945143"/>
                </a:cubicBezTo>
                <a:cubicBezTo>
                  <a:pt x="2111848" y="1253299"/>
                  <a:pt x="1861141" y="1504005"/>
                  <a:pt x="1552986" y="1504005"/>
                </a:cubicBezTo>
                <a:close/>
                <a:moveTo>
                  <a:pt x="855825" y="1359150"/>
                </a:moveTo>
                <a:lnTo>
                  <a:pt x="1552986" y="1359150"/>
                </a:lnTo>
                <a:cubicBezTo>
                  <a:pt x="1781268" y="1359150"/>
                  <a:pt x="1966992" y="1173435"/>
                  <a:pt x="1966992" y="945143"/>
                </a:cubicBezTo>
                <a:cubicBezTo>
                  <a:pt x="1966992" y="716851"/>
                  <a:pt x="1781268" y="531137"/>
                  <a:pt x="1552986" y="531137"/>
                </a:cubicBezTo>
                <a:lnTo>
                  <a:pt x="855825" y="531137"/>
                </a:lnTo>
                <a:lnTo>
                  <a:pt x="855825" y="1359150"/>
                </a:lnTo>
                <a:close/>
              </a:path>
            </a:pathLst>
          </a:custGeom>
          <a:solidFill>
            <a:schemeClr val="bg1"/>
          </a:solidFill>
          <a:ln w="9657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6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CC64A66-CDE2-4EAE-BB18-E49D2C14A6D9}"/>
              </a:ext>
            </a:extLst>
          </p:cNvPr>
          <p:cNvSpPr/>
          <p:nvPr/>
        </p:nvSpPr>
        <p:spPr>
          <a:xfrm>
            <a:off x="534224" y="5158571"/>
            <a:ext cx="8875253" cy="98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 der Teil, der nach der Entschädigung des Rechtsinhabers verbleibt, gehört zu den Einnahmen des Staates.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25277BB-B00D-4B72-BA65-2277696C1721}"/>
              </a:ext>
            </a:extLst>
          </p:cNvPr>
          <p:cNvSpPr/>
          <p:nvPr/>
        </p:nvSpPr>
        <p:spPr>
          <a:xfrm>
            <a:off x="3956852" y="2726462"/>
            <a:ext cx="4933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 Geldmangel stehen die Vermögensinteressen des Opfers </a:t>
            </a:r>
            <a:r>
              <a:rPr lang="de-D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erster Stelle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Рисунок 45">
            <a:extLst>
              <a:ext uri="{FF2B5EF4-FFF2-40B4-BE49-F238E27FC236}">
                <a16:creationId xmlns:a16="http://schemas.microsoft.com/office/drawing/2014/main" id="{CF4992E7-CBBF-468F-9158-73236AE5A131}"/>
              </a:ext>
            </a:extLst>
          </p:cNvPr>
          <p:cNvGrpSpPr/>
          <p:nvPr/>
        </p:nvGrpSpPr>
        <p:grpSpPr>
          <a:xfrm>
            <a:off x="1219200" y="2209800"/>
            <a:ext cx="1773076" cy="2114780"/>
            <a:chOff x="4346439" y="2513314"/>
            <a:chExt cx="1773076" cy="2114780"/>
          </a:xfrm>
          <a:solidFill>
            <a:srgbClr val="FFFFFF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B0B7957C-9578-4CF4-92B7-D0A874CFEFD2}"/>
                </a:ext>
              </a:extLst>
            </p:cNvPr>
            <p:cNvSpPr/>
            <p:nvPr/>
          </p:nvSpPr>
          <p:spPr>
            <a:xfrm>
              <a:off x="4346439" y="3962604"/>
              <a:ext cx="1623949" cy="665490"/>
            </a:xfrm>
            <a:custGeom>
              <a:avLst/>
              <a:gdLst>
                <a:gd name="connsiteX0" fmla="*/ 1509813 w 1623949"/>
                <a:gd name="connsiteY0" fmla="*/ 311575 h 665490"/>
                <a:gd name="connsiteX1" fmla="*/ 1260703 w 1623949"/>
                <a:gd name="connsiteY1" fmla="*/ 311575 h 665490"/>
                <a:gd name="connsiteX2" fmla="*/ 1271434 w 1623949"/>
                <a:gd name="connsiteY2" fmla="*/ 264405 h 665490"/>
                <a:gd name="connsiteX3" fmla="*/ 1162308 w 1623949"/>
                <a:gd name="connsiteY3" fmla="*/ 155279 h 665490"/>
                <a:gd name="connsiteX4" fmla="*/ 1033711 w 1623949"/>
                <a:gd name="connsiteY4" fmla="*/ 155279 h 665490"/>
                <a:gd name="connsiteX5" fmla="*/ 943449 w 1623949"/>
                <a:gd name="connsiteY5" fmla="*/ 138436 h 665490"/>
                <a:gd name="connsiteX6" fmla="*/ 845074 w 1623949"/>
                <a:gd name="connsiteY6" fmla="*/ 100386 h 665490"/>
                <a:gd name="connsiteX7" fmla="*/ 732462 w 1623949"/>
                <a:gd name="connsiteY7" fmla="*/ 79370 h 665490"/>
                <a:gd name="connsiteX8" fmla="*/ 535316 w 1623949"/>
                <a:gd name="connsiteY8" fmla="*/ 79370 h 665490"/>
                <a:gd name="connsiteX9" fmla="*/ 535316 w 1623949"/>
                <a:gd name="connsiteY9" fmla="*/ 72283 h 665490"/>
                <a:gd name="connsiteX10" fmla="*/ 463034 w 1623949"/>
                <a:gd name="connsiteY10" fmla="*/ 0 h 665490"/>
                <a:gd name="connsiteX11" fmla="*/ 51630 w 1623949"/>
                <a:gd name="connsiteY11" fmla="*/ 0 h 665490"/>
                <a:gd name="connsiteX12" fmla="*/ 0 w 1623949"/>
                <a:gd name="connsiteY12" fmla="*/ 51630 h 665490"/>
                <a:gd name="connsiteX13" fmla="*/ 0 w 1623949"/>
                <a:gd name="connsiteY13" fmla="*/ 173143 h 665490"/>
                <a:gd name="connsiteX14" fmla="*/ 30978 w 1623949"/>
                <a:gd name="connsiteY14" fmla="*/ 204122 h 665490"/>
                <a:gd name="connsiteX15" fmla="*/ 61956 w 1623949"/>
                <a:gd name="connsiteY15" fmla="*/ 173143 h 665490"/>
                <a:gd name="connsiteX16" fmla="*/ 61956 w 1623949"/>
                <a:gd name="connsiteY16" fmla="*/ 61961 h 665490"/>
                <a:gd name="connsiteX17" fmla="*/ 463034 w 1623949"/>
                <a:gd name="connsiteY17" fmla="*/ 61961 h 665490"/>
                <a:gd name="connsiteX18" fmla="*/ 473360 w 1623949"/>
                <a:gd name="connsiteY18" fmla="*/ 72287 h 665490"/>
                <a:gd name="connsiteX19" fmla="*/ 473360 w 1623949"/>
                <a:gd name="connsiteY19" fmla="*/ 593208 h 665490"/>
                <a:gd name="connsiteX20" fmla="*/ 463034 w 1623949"/>
                <a:gd name="connsiteY20" fmla="*/ 603535 h 665490"/>
                <a:gd name="connsiteX21" fmla="*/ 61956 w 1623949"/>
                <a:gd name="connsiteY21" fmla="*/ 603535 h 665490"/>
                <a:gd name="connsiteX22" fmla="*/ 61956 w 1623949"/>
                <a:gd name="connsiteY22" fmla="*/ 332743 h 665490"/>
                <a:gd name="connsiteX23" fmla="*/ 30978 w 1623949"/>
                <a:gd name="connsiteY23" fmla="*/ 301765 h 665490"/>
                <a:gd name="connsiteX24" fmla="*/ 0 w 1623949"/>
                <a:gd name="connsiteY24" fmla="*/ 332743 h 665490"/>
                <a:gd name="connsiteX25" fmla="*/ 0 w 1623949"/>
                <a:gd name="connsiteY25" fmla="*/ 613861 h 665490"/>
                <a:gd name="connsiteX26" fmla="*/ 51630 w 1623949"/>
                <a:gd name="connsiteY26" fmla="*/ 665491 h 665490"/>
                <a:gd name="connsiteX27" fmla="*/ 463034 w 1623949"/>
                <a:gd name="connsiteY27" fmla="*/ 665491 h 665490"/>
                <a:gd name="connsiteX28" fmla="*/ 535316 w 1623949"/>
                <a:gd name="connsiteY28" fmla="*/ 593208 h 665490"/>
                <a:gd name="connsiteX29" fmla="*/ 535316 w 1623949"/>
                <a:gd name="connsiteY29" fmla="*/ 539852 h 665490"/>
                <a:gd name="connsiteX30" fmla="*/ 1509813 w 1623949"/>
                <a:gd name="connsiteY30" fmla="*/ 539852 h 665490"/>
                <a:gd name="connsiteX31" fmla="*/ 1623950 w 1623949"/>
                <a:gd name="connsiteY31" fmla="*/ 425715 h 665490"/>
                <a:gd name="connsiteX32" fmla="*/ 1509813 w 1623949"/>
                <a:gd name="connsiteY32" fmla="*/ 311575 h 665490"/>
                <a:gd name="connsiteX33" fmla="*/ 1509813 w 1623949"/>
                <a:gd name="connsiteY33" fmla="*/ 477895 h 665490"/>
                <a:gd name="connsiteX34" fmla="*/ 535316 w 1623949"/>
                <a:gd name="connsiteY34" fmla="*/ 477895 h 665490"/>
                <a:gd name="connsiteX35" fmla="*/ 535316 w 1623949"/>
                <a:gd name="connsiteY35" fmla="*/ 141331 h 665490"/>
                <a:gd name="connsiteX36" fmla="*/ 732462 w 1623949"/>
                <a:gd name="connsiteY36" fmla="*/ 141331 h 665490"/>
                <a:gd name="connsiteX37" fmla="*/ 822728 w 1623949"/>
                <a:gd name="connsiteY37" fmla="*/ 158175 h 665490"/>
                <a:gd name="connsiteX38" fmla="*/ 921103 w 1623949"/>
                <a:gd name="connsiteY38" fmla="*/ 196224 h 665490"/>
                <a:gd name="connsiteX39" fmla="*/ 1033711 w 1623949"/>
                <a:gd name="connsiteY39" fmla="*/ 217240 h 665490"/>
                <a:gd name="connsiteX40" fmla="*/ 1162308 w 1623949"/>
                <a:gd name="connsiteY40" fmla="*/ 217240 h 665490"/>
                <a:gd name="connsiteX41" fmla="*/ 1209477 w 1623949"/>
                <a:gd name="connsiteY41" fmla="*/ 264410 h 665490"/>
                <a:gd name="connsiteX42" fmla="*/ 1162308 w 1623949"/>
                <a:gd name="connsiteY42" fmla="*/ 311579 h 665490"/>
                <a:gd name="connsiteX43" fmla="*/ 981229 w 1623949"/>
                <a:gd name="connsiteY43" fmla="*/ 311579 h 665490"/>
                <a:gd name="connsiteX44" fmla="*/ 950251 w 1623949"/>
                <a:gd name="connsiteY44" fmla="*/ 342557 h 665490"/>
                <a:gd name="connsiteX45" fmla="*/ 981229 w 1623949"/>
                <a:gd name="connsiteY45" fmla="*/ 373536 h 665490"/>
                <a:gd name="connsiteX46" fmla="*/ 1509813 w 1623949"/>
                <a:gd name="connsiteY46" fmla="*/ 373536 h 665490"/>
                <a:gd name="connsiteX47" fmla="*/ 1561993 w 1623949"/>
                <a:gd name="connsiteY47" fmla="*/ 425719 h 665490"/>
                <a:gd name="connsiteX48" fmla="*/ 1509813 w 1623949"/>
                <a:gd name="connsiteY48" fmla="*/ 477895 h 66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23949" h="665490">
                  <a:moveTo>
                    <a:pt x="1509813" y="311575"/>
                  </a:moveTo>
                  <a:lnTo>
                    <a:pt x="1260703" y="311575"/>
                  </a:lnTo>
                  <a:cubicBezTo>
                    <a:pt x="1267576" y="297292"/>
                    <a:pt x="1271434" y="281291"/>
                    <a:pt x="1271434" y="264405"/>
                  </a:cubicBezTo>
                  <a:cubicBezTo>
                    <a:pt x="1271434" y="204233"/>
                    <a:pt x="1222480" y="155279"/>
                    <a:pt x="1162308" y="155279"/>
                  </a:cubicBezTo>
                  <a:lnTo>
                    <a:pt x="1033711" y="155279"/>
                  </a:lnTo>
                  <a:cubicBezTo>
                    <a:pt x="1002720" y="155279"/>
                    <a:pt x="972353" y="149612"/>
                    <a:pt x="943449" y="138436"/>
                  </a:cubicBezTo>
                  <a:lnTo>
                    <a:pt x="845074" y="100386"/>
                  </a:lnTo>
                  <a:cubicBezTo>
                    <a:pt x="809019" y="86442"/>
                    <a:pt x="771131" y="79370"/>
                    <a:pt x="732462" y="79370"/>
                  </a:cubicBezTo>
                  <a:lnTo>
                    <a:pt x="535316" y="79370"/>
                  </a:lnTo>
                  <a:lnTo>
                    <a:pt x="535316" y="72283"/>
                  </a:lnTo>
                  <a:cubicBezTo>
                    <a:pt x="535316" y="32428"/>
                    <a:pt x="502888" y="0"/>
                    <a:pt x="463034" y="0"/>
                  </a:cubicBezTo>
                  <a:lnTo>
                    <a:pt x="51630" y="0"/>
                  </a:lnTo>
                  <a:cubicBezTo>
                    <a:pt x="23159" y="0"/>
                    <a:pt x="0" y="23159"/>
                    <a:pt x="0" y="51630"/>
                  </a:cubicBezTo>
                  <a:lnTo>
                    <a:pt x="0" y="173143"/>
                  </a:lnTo>
                  <a:cubicBezTo>
                    <a:pt x="0" y="190256"/>
                    <a:pt x="13866" y="204122"/>
                    <a:pt x="30978" y="204122"/>
                  </a:cubicBezTo>
                  <a:cubicBezTo>
                    <a:pt x="48091" y="204122"/>
                    <a:pt x="61956" y="190256"/>
                    <a:pt x="61956" y="173143"/>
                  </a:cubicBezTo>
                  <a:lnTo>
                    <a:pt x="61956" y="61961"/>
                  </a:lnTo>
                  <a:lnTo>
                    <a:pt x="463034" y="61961"/>
                  </a:lnTo>
                  <a:cubicBezTo>
                    <a:pt x="468730" y="61961"/>
                    <a:pt x="473360" y="66591"/>
                    <a:pt x="473360" y="72287"/>
                  </a:cubicBezTo>
                  <a:lnTo>
                    <a:pt x="473360" y="593208"/>
                  </a:lnTo>
                  <a:cubicBezTo>
                    <a:pt x="473360" y="598904"/>
                    <a:pt x="468730" y="603535"/>
                    <a:pt x="463034" y="603535"/>
                  </a:cubicBezTo>
                  <a:lnTo>
                    <a:pt x="61956" y="603535"/>
                  </a:lnTo>
                  <a:lnTo>
                    <a:pt x="61956" y="332743"/>
                  </a:lnTo>
                  <a:cubicBezTo>
                    <a:pt x="61956" y="315631"/>
                    <a:pt x="48091" y="301765"/>
                    <a:pt x="30978" y="301765"/>
                  </a:cubicBezTo>
                  <a:cubicBezTo>
                    <a:pt x="13866" y="301765"/>
                    <a:pt x="0" y="315631"/>
                    <a:pt x="0" y="332743"/>
                  </a:cubicBezTo>
                  <a:lnTo>
                    <a:pt x="0" y="613861"/>
                  </a:lnTo>
                  <a:cubicBezTo>
                    <a:pt x="0" y="642332"/>
                    <a:pt x="23159" y="665491"/>
                    <a:pt x="51630" y="665491"/>
                  </a:cubicBezTo>
                  <a:lnTo>
                    <a:pt x="463034" y="665491"/>
                  </a:lnTo>
                  <a:cubicBezTo>
                    <a:pt x="502888" y="665491"/>
                    <a:pt x="535316" y="633063"/>
                    <a:pt x="535316" y="593208"/>
                  </a:cubicBezTo>
                  <a:lnTo>
                    <a:pt x="535316" y="539852"/>
                  </a:lnTo>
                  <a:lnTo>
                    <a:pt x="1509813" y="539852"/>
                  </a:lnTo>
                  <a:cubicBezTo>
                    <a:pt x="1572745" y="539852"/>
                    <a:pt x="1623950" y="488651"/>
                    <a:pt x="1623950" y="425715"/>
                  </a:cubicBezTo>
                  <a:cubicBezTo>
                    <a:pt x="1623945" y="362780"/>
                    <a:pt x="1572745" y="311575"/>
                    <a:pt x="1509813" y="311575"/>
                  </a:cubicBezTo>
                  <a:close/>
                  <a:moveTo>
                    <a:pt x="1509813" y="477895"/>
                  </a:moveTo>
                  <a:lnTo>
                    <a:pt x="535316" y="477895"/>
                  </a:lnTo>
                  <a:lnTo>
                    <a:pt x="535316" y="141331"/>
                  </a:lnTo>
                  <a:lnTo>
                    <a:pt x="732462" y="141331"/>
                  </a:lnTo>
                  <a:cubicBezTo>
                    <a:pt x="763457" y="141331"/>
                    <a:pt x="793824" y="146998"/>
                    <a:pt x="822728" y="158175"/>
                  </a:cubicBezTo>
                  <a:lnTo>
                    <a:pt x="921103" y="196224"/>
                  </a:lnTo>
                  <a:cubicBezTo>
                    <a:pt x="957157" y="210169"/>
                    <a:pt x="995046" y="217240"/>
                    <a:pt x="1033711" y="217240"/>
                  </a:cubicBezTo>
                  <a:lnTo>
                    <a:pt x="1162308" y="217240"/>
                  </a:lnTo>
                  <a:cubicBezTo>
                    <a:pt x="1188317" y="217240"/>
                    <a:pt x="1209477" y="238400"/>
                    <a:pt x="1209477" y="264410"/>
                  </a:cubicBezTo>
                  <a:cubicBezTo>
                    <a:pt x="1209477" y="290419"/>
                    <a:pt x="1188317" y="311579"/>
                    <a:pt x="1162308" y="311579"/>
                  </a:cubicBezTo>
                  <a:lnTo>
                    <a:pt x="981229" y="311579"/>
                  </a:lnTo>
                  <a:cubicBezTo>
                    <a:pt x="964117" y="311579"/>
                    <a:pt x="950251" y="325445"/>
                    <a:pt x="950251" y="342557"/>
                  </a:cubicBezTo>
                  <a:cubicBezTo>
                    <a:pt x="950251" y="359670"/>
                    <a:pt x="964117" y="373536"/>
                    <a:pt x="981229" y="373536"/>
                  </a:cubicBezTo>
                  <a:lnTo>
                    <a:pt x="1509813" y="373536"/>
                  </a:lnTo>
                  <a:cubicBezTo>
                    <a:pt x="1538586" y="373536"/>
                    <a:pt x="1561993" y="396947"/>
                    <a:pt x="1561993" y="425719"/>
                  </a:cubicBezTo>
                  <a:cubicBezTo>
                    <a:pt x="1561993" y="454492"/>
                    <a:pt x="1538582" y="477895"/>
                    <a:pt x="1509813" y="477895"/>
                  </a:cubicBezTo>
                  <a:close/>
                </a:path>
              </a:pathLst>
            </a:custGeom>
            <a:solidFill>
              <a:schemeClr val="bg1"/>
            </a:solidFill>
            <a:ln w="4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60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ECAECF42-40A1-4C03-82DF-4270EEA5E15C}"/>
                </a:ext>
              </a:extLst>
            </p:cNvPr>
            <p:cNvSpPr/>
            <p:nvPr/>
          </p:nvSpPr>
          <p:spPr>
            <a:xfrm>
              <a:off x="4753772" y="2513314"/>
              <a:ext cx="1110585" cy="463657"/>
            </a:xfrm>
            <a:custGeom>
              <a:avLst/>
              <a:gdLst>
                <a:gd name="connsiteX0" fmla="*/ 18246 w 1110585"/>
                <a:gd name="connsiteY0" fmla="*/ 460907 h 463657"/>
                <a:gd name="connsiteX1" fmla="*/ 30971 w 1110585"/>
                <a:gd name="connsiteY1" fmla="*/ 463657 h 463657"/>
                <a:gd name="connsiteX2" fmla="*/ 59224 w 1110585"/>
                <a:gd name="connsiteY2" fmla="*/ 445413 h 463657"/>
                <a:gd name="connsiteX3" fmla="*/ 652936 w 1110585"/>
                <a:gd name="connsiteY3" fmla="*/ 61956 h 463657"/>
                <a:gd name="connsiteX4" fmla="*/ 657285 w 1110585"/>
                <a:gd name="connsiteY4" fmla="*/ 61973 h 463657"/>
                <a:gd name="connsiteX5" fmla="*/ 1060250 w 1110585"/>
                <a:gd name="connsiteY5" fmla="*/ 204134 h 463657"/>
                <a:gd name="connsiteX6" fmla="*/ 1103793 w 1110585"/>
                <a:gd name="connsiteY6" fmla="*/ 199306 h 463657"/>
                <a:gd name="connsiteX7" fmla="*/ 1098965 w 1110585"/>
                <a:gd name="connsiteY7" fmla="*/ 155763 h 463657"/>
                <a:gd name="connsiteX8" fmla="*/ 657694 w 1110585"/>
                <a:gd name="connsiteY8" fmla="*/ 17 h 463657"/>
                <a:gd name="connsiteX9" fmla="*/ 652932 w 1110585"/>
                <a:gd name="connsiteY9" fmla="*/ 0 h 463657"/>
                <a:gd name="connsiteX10" fmla="*/ 2752 w 1110585"/>
                <a:gd name="connsiteY10" fmla="*/ 419929 h 463657"/>
                <a:gd name="connsiteX11" fmla="*/ 18246 w 1110585"/>
                <a:gd name="connsiteY11" fmla="*/ 460907 h 46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585" h="463657">
                  <a:moveTo>
                    <a:pt x="18246" y="460907"/>
                  </a:moveTo>
                  <a:cubicBezTo>
                    <a:pt x="22380" y="462774"/>
                    <a:pt x="26709" y="463657"/>
                    <a:pt x="30971" y="463657"/>
                  </a:cubicBezTo>
                  <a:cubicBezTo>
                    <a:pt x="42772" y="463657"/>
                    <a:pt x="54052" y="456871"/>
                    <a:pt x="59224" y="445413"/>
                  </a:cubicBezTo>
                  <a:cubicBezTo>
                    <a:pt x="164533" y="212085"/>
                    <a:pt x="397229" y="61956"/>
                    <a:pt x="652936" y="61956"/>
                  </a:cubicBezTo>
                  <a:cubicBezTo>
                    <a:pt x="654382" y="61956"/>
                    <a:pt x="655840" y="61961"/>
                    <a:pt x="657285" y="61973"/>
                  </a:cubicBezTo>
                  <a:cubicBezTo>
                    <a:pt x="805935" y="62960"/>
                    <a:pt x="945284" y="112121"/>
                    <a:pt x="1060250" y="204134"/>
                  </a:cubicBezTo>
                  <a:cubicBezTo>
                    <a:pt x="1073604" y="214836"/>
                    <a:pt x="1093104" y="212664"/>
                    <a:pt x="1103793" y="199306"/>
                  </a:cubicBezTo>
                  <a:cubicBezTo>
                    <a:pt x="1114483" y="185948"/>
                    <a:pt x="1112318" y="166452"/>
                    <a:pt x="1098965" y="155763"/>
                  </a:cubicBezTo>
                  <a:cubicBezTo>
                    <a:pt x="973007" y="54955"/>
                    <a:pt x="820417" y="1099"/>
                    <a:pt x="657694" y="17"/>
                  </a:cubicBezTo>
                  <a:cubicBezTo>
                    <a:pt x="656092" y="8"/>
                    <a:pt x="654526" y="0"/>
                    <a:pt x="652932" y="0"/>
                  </a:cubicBezTo>
                  <a:cubicBezTo>
                    <a:pt x="372930" y="0"/>
                    <a:pt x="118070" y="164424"/>
                    <a:pt x="2752" y="419929"/>
                  </a:cubicBezTo>
                  <a:cubicBezTo>
                    <a:pt x="-4290" y="435521"/>
                    <a:pt x="2649" y="453868"/>
                    <a:pt x="18246" y="460907"/>
                  </a:cubicBezTo>
                  <a:close/>
                </a:path>
              </a:pathLst>
            </a:custGeom>
            <a:solidFill>
              <a:schemeClr val="bg1"/>
            </a:solidFill>
            <a:ln w="4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600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51ADF653-CE74-4821-95AD-1DCAAD0C00C8}"/>
                </a:ext>
              </a:extLst>
            </p:cNvPr>
            <p:cNvSpPr/>
            <p:nvPr/>
          </p:nvSpPr>
          <p:spPr>
            <a:xfrm>
              <a:off x="4693725" y="2677229"/>
              <a:ext cx="1425790" cy="1338929"/>
            </a:xfrm>
            <a:custGeom>
              <a:avLst/>
              <a:gdLst>
                <a:gd name="connsiteX0" fmla="*/ 203279 w 1425790"/>
                <a:gd name="connsiteY0" fmla="*/ 978571 h 1338929"/>
                <a:gd name="connsiteX1" fmla="*/ 301885 w 1425790"/>
                <a:gd name="connsiteY1" fmla="*/ 920596 h 1338929"/>
                <a:gd name="connsiteX2" fmla="*/ 299006 w 1425790"/>
                <a:gd name="connsiteY2" fmla="*/ 805753 h 1338929"/>
                <a:gd name="connsiteX3" fmla="*/ 225984 w 1425790"/>
                <a:gd name="connsiteY3" fmla="*/ 559249 h 1338929"/>
                <a:gd name="connsiteX4" fmla="*/ 364994 w 1425790"/>
                <a:gd name="connsiteY4" fmla="*/ 210451 h 1338929"/>
                <a:gd name="connsiteX5" fmla="*/ 709389 w 1425790"/>
                <a:gd name="connsiteY5" fmla="*/ 61982 h 1338929"/>
                <a:gd name="connsiteX6" fmla="*/ 1056044 w 1425790"/>
                <a:gd name="connsiteY6" fmla="*/ 203392 h 1338929"/>
                <a:gd name="connsiteX7" fmla="*/ 1199907 w 1425790"/>
                <a:gd name="connsiteY7" fmla="*/ 548981 h 1338929"/>
                <a:gd name="connsiteX8" fmla="*/ 743874 w 1425790"/>
                <a:gd name="connsiteY8" fmla="*/ 1035029 h 1338929"/>
                <a:gd name="connsiteX9" fmla="*/ 743874 w 1425790"/>
                <a:gd name="connsiteY9" fmla="*/ 1006509 h 1338929"/>
                <a:gd name="connsiteX10" fmla="*/ 716461 w 1425790"/>
                <a:gd name="connsiteY10" fmla="*/ 963470 h 1338929"/>
                <a:gd name="connsiteX11" fmla="*/ 665855 w 1425790"/>
                <a:gd name="connsiteY11" fmla="*/ 970116 h 1338929"/>
                <a:gd name="connsiteX12" fmla="*/ 499741 w 1425790"/>
                <a:gd name="connsiteY12" fmla="*/ 1109369 h 1338929"/>
                <a:gd name="connsiteX13" fmla="*/ 481282 w 1425790"/>
                <a:gd name="connsiteY13" fmla="*/ 1148934 h 1338929"/>
                <a:gd name="connsiteX14" fmla="*/ 499745 w 1425790"/>
                <a:gd name="connsiteY14" fmla="*/ 1188500 h 1338929"/>
                <a:gd name="connsiteX15" fmla="*/ 665855 w 1425790"/>
                <a:gd name="connsiteY15" fmla="*/ 1327753 h 1338929"/>
                <a:gd name="connsiteX16" fmla="*/ 696254 w 1425790"/>
                <a:gd name="connsiteY16" fmla="*/ 1338930 h 1338929"/>
                <a:gd name="connsiteX17" fmla="*/ 716461 w 1425790"/>
                <a:gd name="connsiteY17" fmla="*/ 1334399 h 1338929"/>
                <a:gd name="connsiteX18" fmla="*/ 743874 w 1425790"/>
                <a:gd name="connsiteY18" fmla="*/ 1291360 h 1338929"/>
                <a:gd name="connsiteX19" fmla="*/ 743874 w 1425790"/>
                <a:gd name="connsiteY19" fmla="*/ 1261212 h 1338929"/>
                <a:gd name="connsiteX20" fmla="*/ 1220902 w 1425790"/>
                <a:gd name="connsiteY20" fmla="*/ 1049123 h 1338929"/>
                <a:gd name="connsiteX21" fmla="*/ 1425775 w 1425790"/>
                <a:gd name="connsiteY21" fmla="*/ 553756 h 1338929"/>
                <a:gd name="connsiteX22" fmla="*/ 1266151 w 1425790"/>
                <a:gd name="connsiteY22" fmla="*/ 98082 h 1338929"/>
                <a:gd name="connsiteX23" fmla="*/ 1222566 w 1425790"/>
                <a:gd name="connsiteY23" fmla="*/ 93626 h 1338929"/>
                <a:gd name="connsiteX24" fmla="*/ 1218110 w 1425790"/>
                <a:gd name="connsiteY24" fmla="*/ 137210 h 1338929"/>
                <a:gd name="connsiteX25" fmla="*/ 1363815 w 1425790"/>
                <a:gd name="connsiteY25" fmla="*/ 553355 h 1338929"/>
                <a:gd name="connsiteX26" fmla="*/ 728191 w 1425790"/>
                <a:gd name="connsiteY26" fmla="*/ 1199739 h 1338929"/>
                <a:gd name="connsiteX27" fmla="*/ 681914 w 1425790"/>
                <a:gd name="connsiteY27" fmla="*/ 1247177 h 1338929"/>
                <a:gd name="connsiteX28" fmla="*/ 681914 w 1425790"/>
                <a:gd name="connsiteY28" fmla="*/ 1260365 h 1338929"/>
                <a:gd name="connsiteX29" fmla="*/ 548984 w 1425790"/>
                <a:gd name="connsiteY29" fmla="*/ 1148930 h 1338929"/>
                <a:gd name="connsiteX30" fmla="*/ 681914 w 1425790"/>
                <a:gd name="connsiteY30" fmla="*/ 1037495 h 1338929"/>
                <a:gd name="connsiteX31" fmla="*/ 681914 w 1425790"/>
                <a:gd name="connsiteY31" fmla="*/ 1050213 h 1338929"/>
                <a:gd name="connsiteX32" fmla="*/ 696362 w 1425790"/>
                <a:gd name="connsiteY32" fmla="*/ 1084310 h 1338929"/>
                <a:gd name="connsiteX33" fmla="*/ 730946 w 1425790"/>
                <a:gd name="connsiteY33" fmla="*/ 1097655 h 1338929"/>
                <a:gd name="connsiteX34" fmla="*/ 1106968 w 1425790"/>
                <a:gd name="connsiteY34" fmla="*/ 931170 h 1338929"/>
                <a:gd name="connsiteX35" fmla="*/ 1261859 w 1425790"/>
                <a:gd name="connsiteY35" fmla="*/ 548977 h 1338929"/>
                <a:gd name="connsiteX36" fmla="*/ 1099690 w 1425790"/>
                <a:gd name="connsiteY36" fmla="*/ 159423 h 1338929"/>
                <a:gd name="connsiteX37" fmla="*/ 708947 w 1425790"/>
                <a:gd name="connsiteY37" fmla="*/ 18 h 1338929"/>
                <a:gd name="connsiteX38" fmla="*/ 320579 w 1425790"/>
                <a:gd name="connsiteY38" fmla="*/ 167242 h 1338929"/>
                <a:gd name="connsiteX39" fmla="*/ 164040 w 1425790"/>
                <a:gd name="connsiteY39" fmla="*/ 560525 h 1338929"/>
                <a:gd name="connsiteX40" fmla="*/ 246388 w 1425790"/>
                <a:gd name="connsiteY40" fmla="*/ 838466 h 1338929"/>
                <a:gd name="connsiteX41" fmla="*/ 247727 w 1425790"/>
                <a:gd name="connsiteY41" fmla="*/ 890493 h 1338929"/>
                <a:gd name="connsiteX42" fmla="*/ 203275 w 1425790"/>
                <a:gd name="connsiteY42" fmla="*/ 916606 h 1338929"/>
                <a:gd name="connsiteX43" fmla="*/ 160042 w 1425790"/>
                <a:gd name="connsiteY43" fmla="*/ 892703 h 1338929"/>
                <a:gd name="connsiteX44" fmla="*/ 61952 w 1425790"/>
                <a:gd name="connsiteY44" fmla="*/ 548973 h 1338929"/>
                <a:gd name="connsiteX45" fmla="*/ 75289 w 1425790"/>
                <a:gd name="connsiteY45" fmla="*/ 417228 h 1338929"/>
                <a:gd name="connsiteX46" fmla="*/ 51180 w 1425790"/>
                <a:gd name="connsiteY46" fmla="*/ 380649 h 1338929"/>
                <a:gd name="connsiteX47" fmla="*/ 14601 w 1425790"/>
                <a:gd name="connsiteY47" fmla="*/ 404759 h 1338929"/>
                <a:gd name="connsiteX48" fmla="*/ 0 w 1425790"/>
                <a:gd name="connsiteY48" fmla="*/ 548973 h 1338929"/>
                <a:gd name="connsiteX49" fmla="*/ 107466 w 1425790"/>
                <a:gd name="connsiteY49" fmla="*/ 925470 h 1338929"/>
                <a:gd name="connsiteX50" fmla="*/ 203279 w 1425790"/>
                <a:gd name="connsiteY50" fmla="*/ 978571 h 13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25790" h="1338929">
                  <a:moveTo>
                    <a:pt x="203279" y="978571"/>
                  </a:moveTo>
                  <a:cubicBezTo>
                    <a:pt x="244848" y="978571"/>
                    <a:pt x="281708" y="956898"/>
                    <a:pt x="301885" y="920596"/>
                  </a:cubicBezTo>
                  <a:cubicBezTo>
                    <a:pt x="322132" y="884157"/>
                    <a:pt x="321063" y="841221"/>
                    <a:pt x="299006" y="805753"/>
                  </a:cubicBezTo>
                  <a:cubicBezTo>
                    <a:pt x="253043" y="731843"/>
                    <a:pt x="227793" y="646608"/>
                    <a:pt x="225984" y="559249"/>
                  </a:cubicBezTo>
                  <a:cubicBezTo>
                    <a:pt x="223299" y="429244"/>
                    <a:pt x="272666" y="305368"/>
                    <a:pt x="364994" y="210451"/>
                  </a:cubicBezTo>
                  <a:cubicBezTo>
                    <a:pt x="457235" y="115620"/>
                    <a:pt x="579541" y="62891"/>
                    <a:pt x="709389" y="61982"/>
                  </a:cubicBezTo>
                  <a:cubicBezTo>
                    <a:pt x="840084" y="61160"/>
                    <a:pt x="963279" y="111279"/>
                    <a:pt x="1056044" y="203392"/>
                  </a:cubicBezTo>
                  <a:cubicBezTo>
                    <a:pt x="1148814" y="295513"/>
                    <a:pt x="1199907" y="418249"/>
                    <a:pt x="1199907" y="548981"/>
                  </a:cubicBezTo>
                  <a:cubicBezTo>
                    <a:pt x="1199907" y="808380"/>
                    <a:pt x="1000791" y="1019082"/>
                    <a:pt x="743874" y="1035029"/>
                  </a:cubicBezTo>
                  <a:lnTo>
                    <a:pt x="743874" y="1006509"/>
                  </a:lnTo>
                  <a:cubicBezTo>
                    <a:pt x="743874" y="987847"/>
                    <a:pt x="733371" y="971359"/>
                    <a:pt x="716461" y="963470"/>
                  </a:cubicBezTo>
                  <a:cubicBezTo>
                    <a:pt x="699547" y="955585"/>
                    <a:pt x="680162" y="958125"/>
                    <a:pt x="665855" y="970116"/>
                  </a:cubicBezTo>
                  <a:lnTo>
                    <a:pt x="499741" y="1109369"/>
                  </a:lnTo>
                  <a:cubicBezTo>
                    <a:pt x="488010" y="1119208"/>
                    <a:pt x="481282" y="1133627"/>
                    <a:pt x="481282" y="1148934"/>
                  </a:cubicBezTo>
                  <a:cubicBezTo>
                    <a:pt x="481282" y="1164242"/>
                    <a:pt x="488010" y="1178661"/>
                    <a:pt x="499745" y="1188500"/>
                  </a:cubicBezTo>
                  <a:lnTo>
                    <a:pt x="665855" y="1327753"/>
                  </a:lnTo>
                  <a:cubicBezTo>
                    <a:pt x="674652" y="1335130"/>
                    <a:pt x="685371" y="1338930"/>
                    <a:pt x="696254" y="1338930"/>
                  </a:cubicBezTo>
                  <a:cubicBezTo>
                    <a:pt x="703066" y="1338930"/>
                    <a:pt x="709947" y="1337443"/>
                    <a:pt x="716461" y="1334399"/>
                  </a:cubicBezTo>
                  <a:cubicBezTo>
                    <a:pt x="733371" y="1326514"/>
                    <a:pt x="743874" y="1310021"/>
                    <a:pt x="743874" y="1291360"/>
                  </a:cubicBezTo>
                  <a:lnTo>
                    <a:pt x="743874" y="1261212"/>
                  </a:lnTo>
                  <a:cubicBezTo>
                    <a:pt x="924589" y="1253492"/>
                    <a:pt x="1093507" y="1178512"/>
                    <a:pt x="1220902" y="1049123"/>
                  </a:cubicBezTo>
                  <a:cubicBezTo>
                    <a:pt x="1351787" y="916193"/>
                    <a:pt x="1424549" y="740269"/>
                    <a:pt x="1425775" y="553756"/>
                  </a:cubicBezTo>
                  <a:cubicBezTo>
                    <a:pt x="1426870" y="387634"/>
                    <a:pt x="1370180" y="225808"/>
                    <a:pt x="1266151" y="98082"/>
                  </a:cubicBezTo>
                  <a:cubicBezTo>
                    <a:pt x="1255354" y="84824"/>
                    <a:pt x="1235846" y="82820"/>
                    <a:pt x="1222566" y="93626"/>
                  </a:cubicBezTo>
                  <a:cubicBezTo>
                    <a:pt x="1209300" y="104431"/>
                    <a:pt x="1207309" y="123943"/>
                    <a:pt x="1218110" y="137210"/>
                  </a:cubicBezTo>
                  <a:cubicBezTo>
                    <a:pt x="1313068" y="253804"/>
                    <a:pt x="1364819" y="401591"/>
                    <a:pt x="1363815" y="553355"/>
                  </a:cubicBezTo>
                  <a:cubicBezTo>
                    <a:pt x="1361485" y="907651"/>
                    <a:pt x="1082289" y="1191581"/>
                    <a:pt x="728191" y="1199739"/>
                  </a:cubicBezTo>
                  <a:cubicBezTo>
                    <a:pt x="702673" y="1200329"/>
                    <a:pt x="681914" y="1221609"/>
                    <a:pt x="681914" y="1247177"/>
                  </a:cubicBezTo>
                  <a:lnTo>
                    <a:pt x="681914" y="1260365"/>
                  </a:lnTo>
                  <a:lnTo>
                    <a:pt x="548984" y="1148930"/>
                  </a:lnTo>
                  <a:lnTo>
                    <a:pt x="681914" y="1037495"/>
                  </a:lnTo>
                  <a:lnTo>
                    <a:pt x="681914" y="1050213"/>
                  </a:lnTo>
                  <a:cubicBezTo>
                    <a:pt x="681914" y="1062992"/>
                    <a:pt x="687180" y="1075421"/>
                    <a:pt x="696362" y="1084310"/>
                  </a:cubicBezTo>
                  <a:cubicBezTo>
                    <a:pt x="705556" y="1093207"/>
                    <a:pt x="718200" y="1098064"/>
                    <a:pt x="730946" y="1097655"/>
                  </a:cubicBezTo>
                  <a:cubicBezTo>
                    <a:pt x="873768" y="1093037"/>
                    <a:pt x="1007309" y="1033906"/>
                    <a:pt x="1106968" y="931170"/>
                  </a:cubicBezTo>
                  <a:cubicBezTo>
                    <a:pt x="1206854" y="828194"/>
                    <a:pt x="1261859" y="692464"/>
                    <a:pt x="1261859" y="548977"/>
                  </a:cubicBezTo>
                  <a:cubicBezTo>
                    <a:pt x="1261859" y="401611"/>
                    <a:pt x="1204269" y="263262"/>
                    <a:pt x="1099690" y="159423"/>
                  </a:cubicBezTo>
                  <a:cubicBezTo>
                    <a:pt x="995128" y="55588"/>
                    <a:pt x="856243" y="-1147"/>
                    <a:pt x="708947" y="18"/>
                  </a:cubicBezTo>
                  <a:cubicBezTo>
                    <a:pt x="562395" y="1046"/>
                    <a:pt x="424468" y="60438"/>
                    <a:pt x="320579" y="167242"/>
                  </a:cubicBezTo>
                  <a:cubicBezTo>
                    <a:pt x="216600" y="274142"/>
                    <a:pt x="161004" y="413813"/>
                    <a:pt x="164040" y="560525"/>
                  </a:cubicBezTo>
                  <a:cubicBezTo>
                    <a:pt x="166076" y="658999"/>
                    <a:pt x="194552" y="755110"/>
                    <a:pt x="246388" y="838466"/>
                  </a:cubicBezTo>
                  <a:cubicBezTo>
                    <a:pt x="256392" y="854550"/>
                    <a:pt x="256892" y="874000"/>
                    <a:pt x="247727" y="890493"/>
                  </a:cubicBezTo>
                  <a:cubicBezTo>
                    <a:pt x="238640" y="906846"/>
                    <a:pt x="222019" y="916606"/>
                    <a:pt x="203275" y="916606"/>
                  </a:cubicBezTo>
                  <a:cubicBezTo>
                    <a:pt x="185531" y="916606"/>
                    <a:pt x="169368" y="907672"/>
                    <a:pt x="160042" y="892703"/>
                  </a:cubicBezTo>
                  <a:cubicBezTo>
                    <a:pt x="95871" y="789731"/>
                    <a:pt x="61952" y="670870"/>
                    <a:pt x="61952" y="548973"/>
                  </a:cubicBezTo>
                  <a:cubicBezTo>
                    <a:pt x="61952" y="504599"/>
                    <a:pt x="66438" y="460272"/>
                    <a:pt x="75289" y="417228"/>
                  </a:cubicBezTo>
                  <a:cubicBezTo>
                    <a:pt x="78734" y="400471"/>
                    <a:pt x="67941" y="384094"/>
                    <a:pt x="51180" y="380649"/>
                  </a:cubicBezTo>
                  <a:cubicBezTo>
                    <a:pt x="34435" y="377229"/>
                    <a:pt x="18046" y="387997"/>
                    <a:pt x="14601" y="404759"/>
                  </a:cubicBezTo>
                  <a:cubicBezTo>
                    <a:pt x="4911" y="451895"/>
                    <a:pt x="0" y="500415"/>
                    <a:pt x="0" y="548973"/>
                  </a:cubicBezTo>
                  <a:cubicBezTo>
                    <a:pt x="0" y="682464"/>
                    <a:pt x="37161" y="812655"/>
                    <a:pt x="107466" y="925470"/>
                  </a:cubicBezTo>
                  <a:cubicBezTo>
                    <a:pt x="128184" y="958724"/>
                    <a:pt x="163999" y="978571"/>
                    <a:pt x="203279" y="978571"/>
                  </a:cubicBezTo>
                  <a:close/>
                </a:path>
              </a:pathLst>
            </a:custGeom>
            <a:solidFill>
              <a:schemeClr val="bg1"/>
            </a:solidFill>
            <a:ln w="4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6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410200" y="5486400"/>
            <a:ext cx="4210050" cy="1524000"/>
            <a:chOff x="0" y="0"/>
            <a:chExt cx="7493000" cy="7122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4506" y="2112200"/>
            <a:ext cx="9395744" cy="1029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56"/>
              </a:lnSpc>
            </a:pPr>
            <a:r>
              <a:rPr lang="de-DE" sz="4800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die Aufmerksamkeit</a:t>
            </a:r>
            <a:endParaRPr lang="en-US" sz="4800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447576-A4DD-4CD2-AEF9-DE7CEFE67F73}"/>
              </a:ext>
            </a:extLst>
          </p:cNvPr>
          <p:cNvSpPr/>
          <p:nvPr/>
        </p:nvSpPr>
        <p:spPr>
          <a:xfrm>
            <a:off x="-665093" y="4817239"/>
            <a:ext cx="1024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Studentinnen an der Russischen Universität für Völkerfreundschaft (RUDN)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Efimowa</a:t>
            </a:r>
            <a:r>
              <a:rPr lang="de-D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Darja,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200" i="1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i="1" u="sng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1032181528@</a:t>
            </a:r>
            <a:r>
              <a:rPr lang="de-DE" sz="2200" i="1" u="sng" dirty="0" err="1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pfur</a:t>
            </a:r>
            <a:r>
              <a:rPr lang="ru-RU" sz="2200" i="1" u="sng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de-DE" sz="2200" i="1" u="sng" dirty="0" err="1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200" i="1" u="sng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200" b="1" i="1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Nemaschkalowa</a:t>
            </a:r>
            <a:r>
              <a:rPr lang="de-DE" sz="2200" b="1" i="1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Darja</a:t>
            </a:r>
            <a:endParaRPr lang="ru-RU" sz="2200" i="1" u="sng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sz="2200" i="1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de-DE" sz="2200" i="1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remd2011@mail.ru</a:t>
            </a:r>
            <a:r>
              <a:rPr lang="ru-RU" sz="2200" i="1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0D7220D2-B3BB-42D3-8A1F-88811DFD880A}"/>
              </a:ext>
            </a:extLst>
          </p:cNvPr>
          <p:cNvGrpSpPr/>
          <p:nvPr/>
        </p:nvGrpSpPr>
        <p:grpSpPr>
          <a:xfrm flipV="1">
            <a:off x="908969" y="3141328"/>
            <a:ext cx="8229600" cy="45719"/>
            <a:chOff x="0" y="0"/>
            <a:chExt cx="1123058" cy="9868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20C70FD-6A55-4A4B-B03D-101D68AE5B60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05899" y="6896100"/>
            <a:ext cx="842294" cy="74010"/>
            <a:chOff x="0" y="0"/>
            <a:chExt cx="1123058" cy="98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418AA4-335E-4E0A-B96A-18EE1C39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600" y="3786982"/>
            <a:ext cx="2133600" cy="2133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1CFA4ED-F031-4639-A5CA-C300BAB8A86A}"/>
              </a:ext>
            </a:extLst>
          </p:cNvPr>
          <p:cNvSpPr txBox="1">
            <a:spLocks/>
          </p:cNvSpPr>
          <p:nvPr/>
        </p:nvSpPr>
        <p:spPr>
          <a:xfrm>
            <a:off x="375850" y="1394618"/>
            <a:ext cx="8763000" cy="2188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 eine weitere strafrechtliche Maßnahme, die durch die Zwangsentziehung von Eigentum mit der anschließenden Umwandlung in staatliches Eigentum aufgrund eines Urteils gekennzeichnet ist.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FF086BC-8212-47AA-B745-A315DEDA5390}"/>
              </a:ext>
            </a:extLst>
          </p:cNvPr>
          <p:cNvSpPr txBox="1">
            <a:spLocks/>
          </p:cNvSpPr>
          <p:nvPr/>
        </p:nvSpPr>
        <p:spPr>
          <a:xfrm>
            <a:off x="614750" y="61972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Beschlagnahme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B53FD-F4BE-4D85-BB7E-4CA85BCC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537"/>
            <a:ext cx="9753600" cy="114300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Beschlagnahme und die Strafe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ECEEE-F9EA-465B-853C-D1168842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Ähnlichkeiten: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7748292-A93C-425A-B72A-B18ABF4EF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328610"/>
              </p:ext>
            </p:extLst>
          </p:nvPr>
        </p:nvGraphicFramePr>
        <p:xfrm>
          <a:off x="914400" y="2159644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12">
            <a:extLst>
              <a:ext uri="{FF2B5EF4-FFF2-40B4-BE49-F238E27FC236}">
                <a16:creationId xmlns:a16="http://schemas.microsoft.com/office/drawing/2014/main" id="{BFB5E9C0-3C32-44ED-84FE-3B2782F638E6}"/>
              </a:ext>
            </a:extLst>
          </p:cNvPr>
          <p:cNvGrpSpPr/>
          <p:nvPr/>
        </p:nvGrpSpPr>
        <p:grpSpPr>
          <a:xfrm>
            <a:off x="2745259" y="2133600"/>
            <a:ext cx="4263081" cy="45719"/>
            <a:chOff x="0" y="0"/>
            <a:chExt cx="1123058" cy="98680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9CCC42A9-AD2B-41AD-A170-AE2978690E6D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  <p:extLst>
      <p:ext uri="{BB962C8B-B14F-4D97-AF65-F5344CB8AC3E}">
        <p14:creationId xmlns:p14="http://schemas.microsoft.com/office/powerpoint/2010/main" val="70724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05899" y="6896100"/>
            <a:ext cx="842294" cy="74010"/>
            <a:chOff x="0" y="0"/>
            <a:chExt cx="1123058" cy="98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F1394-22FE-496C-B051-FFBC3D66AB4B}"/>
              </a:ext>
            </a:extLst>
          </p:cNvPr>
          <p:cNvSpPr txBox="1">
            <a:spLocks/>
          </p:cNvSpPr>
          <p:nvPr/>
        </p:nvSpPr>
        <p:spPr>
          <a:xfrm>
            <a:off x="554485" y="1104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Beschlagnahme und die Strafe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CF49D21-C0F9-41C9-96A3-72871CB344E3}"/>
              </a:ext>
            </a:extLst>
          </p:cNvPr>
          <p:cNvSpPr txBox="1">
            <a:spLocks/>
          </p:cNvSpPr>
          <p:nvPr/>
        </p:nvSpPr>
        <p:spPr>
          <a:xfrm>
            <a:off x="459235" y="1676400"/>
            <a:ext cx="8420100" cy="645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Unterschieden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C4458BD-C5EA-4901-8703-5F4EB1C76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861658"/>
              </p:ext>
            </p:extLst>
          </p:nvPr>
        </p:nvGraphicFramePr>
        <p:xfrm>
          <a:off x="846444" y="1599105"/>
          <a:ext cx="799998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15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EFFEA9-02B3-42BE-AE37-EB6E2B941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44053"/>
              </p:ext>
            </p:extLst>
          </p:nvPr>
        </p:nvGraphicFramePr>
        <p:xfrm>
          <a:off x="533400" y="2362200"/>
          <a:ext cx="8915400" cy="36454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274266345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539752584"/>
                    </a:ext>
                  </a:extLst>
                </a:gridCol>
              </a:tblGrid>
              <a:tr h="57761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Strafrecht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E2C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Strafprozessrecht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E2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29610"/>
                  </a:ext>
                </a:extLst>
              </a:tr>
              <a:tr h="96310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weitere strafrechtliche Maßnahme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materielle Beweise für den Fall 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8427"/>
                  </a:ext>
                </a:extLst>
              </a:tr>
              <a:tr h="963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nach Ermessen des Gerichts angewendet werden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obligatorisch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91304"/>
                  </a:ext>
                </a:extLst>
              </a:tr>
              <a:tr h="1141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 nach einem Gerichtsurteil angeordnet werden kann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 der Verurteilung angeordnet werden kann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AC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49780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3E0707-47E4-4D77-B129-73B9CA7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9" y="838200"/>
            <a:ext cx="7232822" cy="1143000"/>
          </a:xfrm>
        </p:spPr>
        <p:txBody>
          <a:bodyPr>
            <a:no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Beschlagnahmenormen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Strafrecht und im Strafprozessrecht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7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BE72-9159-4FBD-98C0-E3EC035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3" y="457200"/>
            <a:ext cx="9753600" cy="1143000"/>
          </a:xfrm>
        </p:spPr>
        <p:txBody>
          <a:bodyPr>
            <a:no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Arten der Beschlagnahme nach verschiedenen Gründen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B706C62-E9F6-48D0-9D42-C682F82E2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110072"/>
              </p:ext>
            </p:extLst>
          </p:nvPr>
        </p:nvGraphicFramePr>
        <p:xfrm>
          <a:off x="723900" y="1600200"/>
          <a:ext cx="830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2">
            <a:extLst>
              <a:ext uri="{FF2B5EF4-FFF2-40B4-BE49-F238E27FC236}">
                <a16:creationId xmlns:a16="http://schemas.microsoft.com/office/drawing/2014/main" id="{DB586453-F1FF-4577-B7AA-5BCFEC2FCBAC}"/>
              </a:ext>
            </a:extLst>
          </p:cNvPr>
          <p:cNvGrpSpPr/>
          <p:nvPr/>
        </p:nvGrpSpPr>
        <p:grpSpPr>
          <a:xfrm>
            <a:off x="146270" y="1371600"/>
            <a:ext cx="9555867" cy="45719"/>
            <a:chOff x="0" y="0"/>
            <a:chExt cx="1123058" cy="98680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DC5B9410-2790-4F71-BFB2-668D7B349038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  <p:extLst>
      <p:ext uri="{BB962C8B-B14F-4D97-AF65-F5344CB8AC3E}">
        <p14:creationId xmlns:p14="http://schemas.microsoft.com/office/powerpoint/2010/main" val="171500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49387" y="3673558"/>
            <a:ext cx="5048250" cy="771680"/>
            <a:chOff x="0" y="0"/>
            <a:chExt cx="6731000" cy="14720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31000" cy="1472003"/>
            </a:xfrm>
            <a:custGeom>
              <a:avLst/>
              <a:gdLst/>
              <a:ahLst/>
              <a:cxnLst/>
              <a:rect l="l" t="t" r="r" b="b"/>
              <a:pathLst>
                <a:path w="6731000" h="1472003">
                  <a:moveTo>
                    <a:pt x="0" y="0"/>
                  </a:moveTo>
                  <a:lnTo>
                    <a:pt x="6731000" y="0"/>
                  </a:lnTo>
                  <a:lnTo>
                    <a:pt x="6731000" y="1472003"/>
                  </a:lnTo>
                  <a:lnTo>
                    <a:pt x="0" y="1472003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62973" y="1859732"/>
            <a:ext cx="887525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Ersetzbarkeit der Einziehung unterliegenden Gegenstände</a:t>
            </a:r>
            <a:endParaRPr lang="de-DE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90500" y="6896100"/>
            <a:ext cx="842294" cy="74010"/>
            <a:chOff x="0" y="0"/>
            <a:chExt cx="1123058" cy="98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05899" y="6896100"/>
            <a:ext cx="842294" cy="74010"/>
            <a:chOff x="0" y="0"/>
            <a:chExt cx="1123058" cy="98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50BB7D0D-2E0A-4C09-B5CE-D9CE6AFF71C4}"/>
              </a:ext>
            </a:extLst>
          </p:cNvPr>
          <p:cNvSpPr txBox="1"/>
          <p:nvPr/>
        </p:nvSpPr>
        <p:spPr>
          <a:xfrm>
            <a:off x="2895600" y="3288863"/>
            <a:ext cx="5612182" cy="10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56"/>
              </a:lnSpc>
            </a:pP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104.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StGB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1436752"/>
            <a:ext cx="9467850" cy="786963"/>
            <a:chOff x="0" y="0"/>
            <a:chExt cx="7493000" cy="7122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1911" y="1025286"/>
            <a:ext cx="10916286" cy="981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56"/>
              </a:lnSpc>
            </a:pPr>
            <a:r>
              <a:rPr lang="de-DE" sz="3200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 Norm gilt bei Vorliegen von zwei Situationen</a:t>
            </a:r>
            <a:endParaRPr lang="en-US" sz="3200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2809873"/>
            <a:ext cx="1072583" cy="10725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6634" y="3156804"/>
            <a:ext cx="714375" cy="47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40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32180" y="2828534"/>
            <a:ext cx="594982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9"/>
              </a:lnSpc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erste ist die Verhängung der Einziehung nach Artikel 104.1 des StGB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4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5659" y="4162423"/>
            <a:ext cx="1072583" cy="107258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30292" y="4509353"/>
            <a:ext cx="714375" cy="47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40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38400" y="4235430"/>
            <a:ext cx="59436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zweite ist die Unmöglichkeit des Verfalls eines bestimmten Gegenstandes zum Zeitpunkt der Entscheidung des Gerichts über die Einziehung. 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41162647-9DFF-4DCA-A87D-4A736DCE0AF8}"/>
              </a:ext>
            </a:extLst>
          </p:cNvPr>
          <p:cNvGrpSpPr/>
          <p:nvPr/>
        </p:nvGrpSpPr>
        <p:grpSpPr>
          <a:xfrm>
            <a:off x="0" y="2186710"/>
            <a:ext cx="9467850" cy="74010"/>
            <a:chOff x="0" y="0"/>
            <a:chExt cx="1123058" cy="9868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0C828C37-30A5-4003-B978-2F2626C0F756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15240" y="506023"/>
            <a:ext cx="9772650" cy="1200531"/>
            <a:chOff x="0" y="0"/>
            <a:chExt cx="7493000" cy="7122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l="l" t="t" r="r" b="b"/>
              <a:pathLst>
                <a:path w="7493000" h="712244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-77821" y="660920"/>
            <a:ext cx="952295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Artikel ist eine Maßnahme zum Schutz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Interessen der rechtmäßigen Eigentümer</a:t>
            </a:r>
            <a:endParaRPr lang="en-US" sz="3200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0" y="5646759"/>
            <a:ext cx="9753600" cy="719686"/>
            <a:chOff x="0" y="0"/>
            <a:chExt cx="2611512" cy="45298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11512" cy="4529889"/>
            </a:xfrm>
            <a:custGeom>
              <a:avLst/>
              <a:gdLst/>
              <a:ahLst/>
              <a:cxnLst/>
              <a:rect l="l" t="t" r="r" b="b"/>
              <a:pathLst>
                <a:path w="2611512" h="4529889">
                  <a:moveTo>
                    <a:pt x="0" y="0"/>
                  </a:moveTo>
                  <a:lnTo>
                    <a:pt x="2611512" y="0"/>
                  </a:lnTo>
                  <a:lnTo>
                    <a:pt x="2611512" y="4529889"/>
                  </a:lnTo>
                  <a:lnTo>
                    <a:pt x="0" y="4529889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01D4108C-4E24-4DC9-A4A5-7625C4740518}"/>
              </a:ext>
            </a:extLst>
          </p:cNvPr>
          <p:cNvSpPr txBox="1"/>
          <p:nvPr/>
        </p:nvSpPr>
        <p:spPr>
          <a:xfrm>
            <a:off x="-729519" y="5995732"/>
            <a:ext cx="11201208" cy="471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1"/>
              </a:lnSpc>
            </a:pPr>
            <a:r>
              <a:rPr lang="de-DE" sz="2800" spc="-30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800" b="1" spc="-30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 Glaube </a:t>
            </a:r>
            <a:r>
              <a:rPr lang="de-DE" sz="2800" spc="-30" dirty="0">
                <a:solidFill>
                  <a:srgbClr val="2E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den Erhalt ermöglicht den Eigentumsvorbehalt </a:t>
            </a:r>
          </a:p>
          <a:p>
            <a:pPr algn="ctr">
              <a:lnSpc>
                <a:spcPts val="1901"/>
              </a:lnSpc>
            </a:pPr>
            <a:endParaRPr lang="en-US" sz="1509" spc="-30" dirty="0">
              <a:solidFill>
                <a:srgbClr val="2E2C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80689F49-7E3D-4227-A06E-5D17A98266E0}"/>
              </a:ext>
            </a:extLst>
          </p:cNvPr>
          <p:cNvSpPr txBox="1"/>
          <p:nvPr/>
        </p:nvSpPr>
        <p:spPr>
          <a:xfrm>
            <a:off x="304800" y="2667000"/>
            <a:ext cx="510021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Norm kann auf Personen angewandt werden, die keine Straftat begangen haben, diese aber aufgrund von Bösgläubigkeit von einem Straftäter erhalten haben.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7A7FFE-45DC-402E-A14D-4A70B9BC6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2081591"/>
            <a:ext cx="3016210" cy="3016210"/>
          </a:xfrm>
          <a:prstGeom prst="rect">
            <a:avLst/>
          </a:prstGeom>
        </p:spPr>
      </p:pic>
      <p:grpSp>
        <p:nvGrpSpPr>
          <p:cNvPr id="40" name="Group 6">
            <a:extLst>
              <a:ext uri="{FF2B5EF4-FFF2-40B4-BE49-F238E27FC236}">
                <a16:creationId xmlns:a16="http://schemas.microsoft.com/office/drawing/2014/main" id="{450B0DF1-2FFF-4B5C-A1A0-8E5C6BFA9FC3}"/>
              </a:ext>
            </a:extLst>
          </p:cNvPr>
          <p:cNvGrpSpPr/>
          <p:nvPr/>
        </p:nvGrpSpPr>
        <p:grpSpPr>
          <a:xfrm>
            <a:off x="-19050" y="1616142"/>
            <a:ext cx="9772650" cy="45719"/>
            <a:chOff x="0" y="0"/>
            <a:chExt cx="1123058" cy="98680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18B24CD-C4B5-4B42-97B4-D4DCE164E07B}"/>
                </a:ext>
              </a:extLst>
            </p:cNvPr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l="l" t="t" r="r" b="b"/>
              <a:pathLst>
                <a:path w="1123058" h="98680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490</Words>
  <Application>Microsoft Office PowerPoint</Application>
  <PresentationFormat>Произвольный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Open Sans</vt:lpstr>
      <vt:lpstr>Calibri</vt:lpstr>
      <vt:lpstr>Arial</vt:lpstr>
      <vt:lpstr>Office Theme</vt:lpstr>
      <vt:lpstr>Die Beschlagnahme im russischen Strafrecht</vt:lpstr>
      <vt:lpstr>Презентация PowerPoint</vt:lpstr>
      <vt:lpstr>Die Beschlagnahme und die Strafe</vt:lpstr>
      <vt:lpstr>Презентация PowerPoint</vt:lpstr>
      <vt:lpstr>Die Beschlagnahmenormen  im Strafrecht und im Strafprozessrecht </vt:lpstr>
      <vt:lpstr>Arten der Beschlagnahme nach verschiedenen Gründen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Дарья Ефимова</cp:lastModifiedBy>
  <cp:revision>33</cp:revision>
  <dcterms:created xsi:type="dcterms:W3CDTF">2006-08-16T00:00:00Z</dcterms:created>
  <dcterms:modified xsi:type="dcterms:W3CDTF">2021-06-04T19:50:52Z</dcterms:modified>
  <dc:identifier>DAEgU436hKk</dc:identifier>
</cp:coreProperties>
</file>