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21" r:id="rId2"/>
    <p:sldId id="323" r:id="rId3"/>
    <p:sldId id="322" r:id="rId4"/>
    <p:sldId id="324" r:id="rId5"/>
    <p:sldId id="335" r:id="rId6"/>
    <p:sldId id="332" r:id="rId7"/>
    <p:sldId id="334" r:id="rId8"/>
    <p:sldId id="325" r:id="rId9"/>
    <p:sldId id="327" r:id="rId10"/>
    <p:sldId id="326" r:id="rId11"/>
    <p:sldId id="328" r:id="rId12"/>
    <p:sldId id="329" r:id="rId13"/>
    <p:sldId id="330" r:id="rId14"/>
    <p:sldId id="331" r:id="rId15"/>
    <p:sldId id="33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0849DF-9EEC-4FBB-8F25-5EF1300E6AC9}">
          <p14:sldIdLst>
            <p14:sldId id="321"/>
            <p14:sldId id="323"/>
            <p14:sldId id="322"/>
            <p14:sldId id="324"/>
            <p14:sldId id="335"/>
            <p14:sldId id="332"/>
            <p14:sldId id="334"/>
            <p14:sldId id="325"/>
            <p14:sldId id="327"/>
            <p14:sldId id="326"/>
            <p14:sldId id="328"/>
            <p14:sldId id="329"/>
            <p14:sldId id="330"/>
            <p14:sldId id="331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87"/>
    <a:srgbClr val="003C6C"/>
    <a:srgbClr val="DEEBF7"/>
    <a:srgbClr val="0082DA"/>
    <a:srgbClr val="EFF5FB"/>
    <a:srgbClr val="3537B1"/>
    <a:srgbClr val="FEE2E2"/>
    <a:srgbClr val="FE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4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72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336BBA2-01CC-724A-8191-14AFCE1C32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D00D7E-8D68-2043-9FC6-51BE6649E7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7BEE9-DCD1-424D-9D79-5CE9605B4012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4FBC00-8282-8F49-BAC9-D0B2DD418D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DA176B-E865-7146-8136-84BFE28168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608B-5DD2-4F4F-AD10-921AADAA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40132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D4ECE-0D8D-42A8-951C-F16F0A87394B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68507-BEFE-4EBF-860E-F3D325EF2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6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3278" y="305934"/>
            <a:ext cx="9307286" cy="202905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64186" y="2858406"/>
            <a:ext cx="4226378" cy="29702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2282825" y="2579914"/>
            <a:ext cx="4787446" cy="35271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2339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3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785" y="193675"/>
            <a:ext cx="10210799" cy="61458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7784" y="1110343"/>
            <a:ext cx="10210799" cy="50210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877784" y="963385"/>
            <a:ext cx="1022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0" y="318406"/>
            <a:ext cx="1836000" cy="3651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1CB380-E5FE-4EC9-A720-3CB4107153AA}" type="slidenum">
              <a:rPr lang="ru-RU" sz="1600" smtClean="0">
                <a:solidFill>
                  <a:schemeClr val="bg1"/>
                </a:solidFill>
              </a:rPr>
              <a:pPr/>
              <a:t>‹#›</a:t>
            </a:fld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Ромб 8"/>
          <p:cNvSpPr/>
          <p:nvPr userDrawn="1"/>
        </p:nvSpPr>
        <p:spPr>
          <a:xfrm>
            <a:off x="591428" y="193673"/>
            <a:ext cx="653143" cy="61458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29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3"/>
          </p:nvPr>
        </p:nvSpPr>
        <p:spPr>
          <a:xfrm>
            <a:off x="2114550" y="1077460"/>
            <a:ext cx="9764713" cy="1199015"/>
          </a:xfrm>
          <a:solidFill>
            <a:srgbClr val="0082DA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4550" y="2277042"/>
            <a:ext cx="9764486" cy="285273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-1" y="318406"/>
            <a:ext cx="1828801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1CB380-E5FE-4EC9-A720-3CB4107153AA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Ромб 7"/>
          <p:cNvSpPr/>
          <p:nvPr userDrawn="1"/>
        </p:nvSpPr>
        <p:spPr>
          <a:xfrm>
            <a:off x="591428" y="193673"/>
            <a:ext cx="653143" cy="61458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2114548" y="5156767"/>
            <a:ext cx="976448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8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7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2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877785" y="193675"/>
            <a:ext cx="10210799" cy="61458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0" y="318406"/>
            <a:ext cx="1836000" cy="3651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1CB380-E5FE-4EC9-A720-3CB4107153AA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877785" y="808264"/>
            <a:ext cx="10224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Ромб 1"/>
          <p:cNvSpPr/>
          <p:nvPr userDrawn="1"/>
        </p:nvSpPr>
        <p:spPr>
          <a:xfrm>
            <a:off x="591428" y="193673"/>
            <a:ext cx="653143" cy="61458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7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40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0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78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8830-62AD-4310-8ACD-CFAECB9DCD03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CB380-E5FE-4EC9-A720-3CB410715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22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imescience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crimescience.ru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  <a:t>Итоговый доклад</a:t>
            </a:r>
            <a:b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  <a:t>Президента </a:t>
            </a:r>
            <a:b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  <a:t>Союза криминалистов и криминологов </a:t>
            </a:r>
            <a:b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</a:br>
            <a:r>
              <a:rPr lang="ru-RU" sz="3600" b="1" dirty="0">
                <a:solidFill>
                  <a:srgbClr val="002060"/>
                </a:solidFill>
                <a:latin typeface="Helvetica" pitchFamily="2" charset="0"/>
              </a:rPr>
              <a:t>И.М. Мацкевича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32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l">
              <a:spcAft>
                <a:spcPts val="0"/>
              </a:spcAft>
            </a:pPr>
            <a:br>
              <a:rPr lang="ru-RU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endParaRPr lang="ru-RU" sz="2000" dirty="0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2770267" y="65697"/>
            <a:ext cx="8429488" cy="4265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4D87"/>
                </a:solidFill>
                <a:latin typeface="Helvetica" pitchFamily="2" charset="0"/>
              </a:rPr>
              <a:t>IV. </a:t>
            </a:r>
            <a:r>
              <a:rPr lang="ru-RU" sz="2400" b="1" dirty="0">
                <a:solidFill>
                  <a:srgbClr val="004D87"/>
                </a:solidFill>
                <a:latin typeface="Helvetica" pitchFamily="2" charset="0"/>
              </a:rPr>
              <a:t>ПОДПИСАНЫ СОГЛАШЕНИЯ О СОТРУДНИЧЕСТВЕ</a:t>
            </a:r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5A0DFECD-2A9A-F245-A83E-8FE54245CB01}"/>
              </a:ext>
            </a:extLst>
          </p:cNvPr>
          <p:cNvSpPr txBox="1">
            <a:spLocks/>
          </p:cNvSpPr>
          <p:nvPr/>
        </p:nvSpPr>
        <p:spPr>
          <a:xfrm>
            <a:off x="2054828" y="814115"/>
            <a:ext cx="9849308" cy="374096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4D87"/>
                </a:solidFill>
                <a:latin typeface="Helvetica" pitchFamily="2" charset="0"/>
              </a:rPr>
              <a:t>Lex </a:t>
            </a:r>
            <a:r>
              <a:rPr lang="en-US" sz="2000" b="1" dirty="0" err="1">
                <a:solidFill>
                  <a:srgbClr val="004D87"/>
                </a:solidFill>
                <a:latin typeface="Helvetica" pitchFamily="2" charset="0"/>
              </a:rPr>
              <a:t>Russica</a:t>
            </a:r>
            <a:endParaRPr lang="ru-RU" sz="2000" b="1" dirty="0">
              <a:solidFill>
                <a:srgbClr val="004D87"/>
              </a:solidFill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Вестник Университета имени О.Е. Кутафина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Юридическая науки в России и Китае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Журнал Kutafin University Law Review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Правовая информатика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Российское право онлайн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Мониторинг правоприменения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Евразийский юридический журнал</a:t>
            </a:r>
          </a:p>
        </p:txBody>
      </p: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C716EB5C-8275-AC45-B2A8-E8786F12A581}"/>
              </a:ext>
            </a:extLst>
          </p:cNvPr>
          <p:cNvSpPr txBox="1">
            <a:spLocks/>
          </p:cNvSpPr>
          <p:nvPr/>
        </p:nvSpPr>
        <p:spPr>
          <a:xfrm>
            <a:off x="2519253" y="5250203"/>
            <a:ext cx="8525091" cy="37080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ЖУРНАЛЫ ДОСТУПНЫ НА НАШЕМ САЙТЕ: </a:t>
            </a:r>
            <a:r>
              <a:rPr lang="en-US" sz="2000" b="1" dirty="0">
                <a:latin typeface="Helvetica" pitchFamily="2" charset="0"/>
                <a:hlinkClick r:id="rId3"/>
              </a:rPr>
              <a:t>http://crimescience.ru/</a:t>
            </a:r>
            <a:endParaRPr lang="ru-RU" sz="2000" b="1" dirty="0">
              <a:solidFill>
                <a:srgbClr val="004D87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21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Налажен ежеквартальный выпуск журнала.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Выпуски журнала были посвящены: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Балтийскому федеральному университету,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Потсдамскому университету,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Ульяновскому университету,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Пермскому университету,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Нижегородской академии МВД.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</a:rPr>
              <a:t>Планируются тематические выпуски. посвященные Московскому университету МВД имени В.Я. </a:t>
            </a:r>
            <a:r>
              <a:rPr lang="ru-RU" sz="2000" dirty="0" err="1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</a:rPr>
              <a:t>Кикотя</a:t>
            </a:r>
            <a:r>
              <a:rPr lang="ru-RU" sz="2000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</a:rPr>
              <a:t>.</a:t>
            </a: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2151076" y="82629"/>
            <a:ext cx="9261446" cy="4265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3C6C"/>
                </a:solidFill>
                <a:latin typeface="Helvetica" pitchFamily="2" charset="0"/>
              </a:rPr>
              <a:t>V. </a:t>
            </a:r>
            <a:r>
              <a:rPr lang="ru-RU" sz="2400" b="1" dirty="0">
                <a:solidFill>
                  <a:srgbClr val="003C6C"/>
                </a:solidFill>
                <a:latin typeface="Helvetica" pitchFamily="2" charset="0"/>
              </a:rPr>
              <a:t>ЖУРНАЛ СОЮЗА КРИМИНАЛИСТОВ И КРИМИНОЛОГОВ</a:t>
            </a:r>
          </a:p>
        </p:txBody>
      </p:sp>
    </p:spTree>
    <p:extLst>
      <p:ext uri="{BB962C8B-B14F-4D97-AF65-F5344CB8AC3E}">
        <p14:creationId xmlns:p14="http://schemas.microsoft.com/office/powerpoint/2010/main" val="211366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1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br>
              <a:rPr lang="ru-RU" sz="2000" dirty="0">
                <a:latin typeface="Helvetica" pitchFamily="2" charset="0"/>
              </a:rPr>
            </a:br>
            <a:br>
              <a:rPr lang="ru-RU" sz="2000" dirty="0">
                <a:latin typeface="Helvetica" pitchFamily="2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4D87"/>
              </a:solidFill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4809144" y="85029"/>
            <a:ext cx="3945312" cy="4265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3C6C"/>
                </a:solidFill>
                <a:latin typeface="Helvetica" pitchFamily="2" charset="0"/>
              </a:rPr>
              <a:t>VI. </a:t>
            </a:r>
            <a:r>
              <a:rPr lang="ru-RU" sz="2400" b="1" dirty="0">
                <a:solidFill>
                  <a:srgbClr val="003C6C"/>
                </a:solidFill>
                <a:latin typeface="Helvetica" pitchFamily="2" charset="0"/>
              </a:rPr>
              <a:t>ЧЛЕНСТВО В СОЮЗЕ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37D822C3-B957-B148-9F4F-53850F96CE4B}"/>
              </a:ext>
            </a:extLst>
          </p:cNvPr>
          <p:cNvSpPr txBox="1">
            <a:spLocks/>
          </p:cNvSpPr>
          <p:nvPr/>
        </p:nvSpPr>
        <p:spPr>
          <a:xfrm>
            <a:off x="1560274" y="434745"/>
            <a:ext cx="10445459" cy="604928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Переходим на режим оплаты членских взносов исключительно через Сбербанк или через сайт.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Союз будет перерегистрирован в международную организацию.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Будет проведена полная ревизия всех членов Союза.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Членство будет единым.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endParaRPr lang="ru-RU" sz="2000" b="1" dirty="0">
              <a:solidFill>
                <a:srgbClr val="003C6C"/>
              </a:solidFill>
              <a:latin typeface="Helvetica" pitchFamily="2" charset="0"/>
            </a:endParaRP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На сегодня 149 членов. Список постоянно пополняется.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Зарубежные представительства:    Азербайджан, Армения, Белоруссия, Германия, Казахстан, Кыргызстан, Македония</a:t>
            </a:r>
          </a:p>
          <a:p>
            <a:pPr>
              <a:lnSpc>
                <a:spcPct val="150000"/>
              </a:lnSpc>
            </a:pP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Проведены переговоры с учеными из Чехии, Польши, Вьетнама, Узбекистана, Франции, Греции, которые пока не привели к созданию представительств.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endParaRPr lang="ru-RU" sz="2000" b="1" dirty="0">
              <a:solidFill>
                <a:srgbClr val="003C6C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4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rgbClr val="004D87"/>
              </a:solidFill>
              <a:latin typeface="Helvetica" pitchFamily="2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4415611" y="82629"/>
            <a:ext cx="4732386" cy="4265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3C6C"/>
                </a:solidFill>
                <a:latin typeface="Helvetica" pitchFamily="2" charset="0"/>
              </a:rPr>
              <a:t>VII. </a:t>
            </a:r>
            <a:r>
              <a:rPr lang="ru-RU" sz="2400" b="1" dirty="0">
                <a:solidFill>
                  <a:srgbClr val="003C6C"/>
                </a:solidFill>
                <a:latin typeface="Helvetica" pitchFamily="2" charset="0"/>
              </a:rPr>
              <a:t>ФИЛИАЛЫ И ОТДЕЛЕНИЯ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59324D0-88CA-7E48-B419-91862530DD69}"/>
              </a:ext>
            </a:extLst>
          </p:cNvPr>
          <p:cNvSpPr txBox="1">
            <a:spLocks/>
          </p:cNvSpPr>
          <p:nvPr/>
        </p:nvSpPr>
        <p:spPr>
          <a:xfrm>
            <a:off x="1557867" y="414624"/>
            <a:ext cx="10464800" cy="603697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Не открывать отделения в округах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Открыты филиалы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Екатеринбург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Краснодар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Улан-Удэ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Калининград 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Курск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Йошкар-Ола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Чебоксары</a:t>
            </a:r>
          </a:p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	- Нижний Новгород</a:t>
            </a:r>
          </a:p>
          <a:p>
            <a:pPr algn="l">
              <a:lnSpc>
                <a:spcPct val="150000"/>
              </a:lnSpc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3.    Продолжить практику открытия филиалов. Предложить членам Союза инициировать создание новых филиалов и предлагать кандидатуры на должность их руководителей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415351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ПОСЕЩАЙТЕ НАШ САЙТ: </a:t>
            </a:r>
            <a:r>
              <a:rPr lang="en-US" sz="2000" b="1" dirty="0">
                <a:latin typeface="Helvetica" pitchFamily="2" charset="0"/>
                <a:hlinkClick r:id="rId2"/>
              </a:rPr>
              <a:t>HTTP://CRIMESCIENCE.RU/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ПРЕДЛАГАЕМ НАПРАВЛЯТЬ ВАШИ СТАТЬИ ДЛЯ ПУБЛИКАЦИИ В ЖУРНАЛЕ «СОЮЗ КРИМИНАЛИСТОВ И КРИМИНОЛОГОВ»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ОБРАЩАЕМ ВАШЕ ВНИМАНИЕ НА ТРЕБОВАНИЯ К ОФОРМЛЕНИЮ НАУЧНЫХ СТАТЕЙ ДЛЯ АВТОРОВ ЖУРНАЛА </a:t>
            </a:r>
            <a:b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«СОЮЗ КРИМИНАЛИСТОВ И КРИМИНОЛОГОВ»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3622921" y="196149"/>
            <a:ext cx="6317756" cy="64780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3C6C"/>
                </a:solidFill>
                <a:latin typeface="Helvetica" pitchFamily="2" charset="0"/>
              </a:rPr>
              <a:t>VIII. 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ПУБЛИКАЦИИ В ЖУРНАЛЕ</a:t>
            </a:r>
          </a:p>
          <a:p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«СОЮЗ КРИМИНАЛИСТОВ И КРИМИНОЛОГОВ»</a:t>
            </a:r>
          </a:p>
        </p:txBody>
      </p:sp>
    </p:spTree>
    <p:extLst>
      <p:ext uri="{BB962C8B-B14F-4D97-AF65-F5344CB8AC3E}">
        <p14:creationId xmlns:p14="http://schemas.microsoft.com/office/powerpoint/2010/main" val="697752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solidFill>
                <a:srgbClr val="004D87"/>
              </a:solidFill>
              <a:latin typeface="Helvetica" pitchFamily="2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3879520" y="2787518"/>
            <a:ext cx="6109366" cy="537904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3C6C"/>
                </a:solidFill>
                <a:latin typeface="Helvetica" pitchFamily="2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17347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  <a:effectLst>
            <a:glow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noAutofit/>
          </a:bodyPr>
          <a:lstStyle/>
          <a:p>
            <a:r>
              <a:rPr lang="ru-RU" sz="4000" dirty="0">
                <a:latin typeface="Helvetica" pitchFamily="2" charset="0"/>
              </a:rPr>
              <a:t>Итоговый доклад</a:t>
            </a:r>
            <a:br>
              <a:rPr lang="ru-RU" sz="4000" dirty="0">
                <a:latin typeface="Helvetica" pitchFamily="2" charset="0"/>
              </a:rPr>
            </a:br>
            <a:r>
              <a:rPr lang="ru-RU" sz="4000" dirty="0">
                <a:latin typeface="Helvetica" pitchFamily="2" charset="0"/>
              </a:rPr>
              <a:t>Президента </a:t>
            </a:r>
            <a:br>
              <a:rPr lang="ru-RU" sz="4000" dirty="0">
                <a:latin typeface="Helvetica" pitchFamily="2" charset="0"/>
              </a:rPr>
            </a:br>
            <a:r>
              <a:rPr lang="ru-RU" sz="4000" dirty="0">
                <a:latin typeface="Helvetica" pitchFamily="2" charset="0"/>
              </a:rPr>
              <a:t>. Мацкевича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9857023-3D91-DC4F-8772-619B532A3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160299"/>
              </p:ext>
            </p:extLst>
          </p:nvPr>
        </p:nvGraphicFramePr>
        <p:xfrm>
          <a:off x="1371599" y="16941"/>
          <a:ext cx="10820399" cy="667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399">
                  <a:extLst>
                    <a:ext uri="{9D8B030D-6E8A-4147-A177-3AD203B41FA5}">
                      <a16:colId xmlns:a16="http://schemas.microsoft.com/office/drawing/2014/main" val="979530662"/>
                    </a:ext>
                  </a:extLst>
                </a:gridCol>
              </a:tblGrid>
              <a:tr h="66717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003C6C"/>
                          </a:solidFill>
                        </a:rPr>
                        <a:t>Щедрин Николай Васильевич (05.01.1953-08.12.2019)</a:t>
                      </a:r>
                    </a:p>
                  </a:txBody>
                  <a:tcPr>
                    <a:solidFill>
                      <a:schemeClr val="accent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48373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DD1C06-C49B-C441-94CC-4FC73399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483" y="701055"/>
            <a:ext cx="8714716" cy="5809811"/>
          </a:xfrm>
          <a:prstGeom prst="rect">
            <a:avLst/>
          </a:prstGeom>
          <a:effectLst>
            <a:glow rad="177800">
              <a:schemeClr val="accent2">
                <a:satMod val="175000"/>
              </a:schemeClr>
            </a:glow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068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6933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l">
              <a:lnSpc>
                <a:spcPts val="2160"/>
              </a:lnSpc>
            </a:pPr>
            <a:r>
              <a:rPr lang="ru-RU" sz="2000" b="1" dirty="0"/>
              <a:t>	</a:t>
            </a:r>
            <a:r>
              <a:rPr lang="ru-RU" sz="2000" b="1" dirty="0">
                <a:latin typeface="Helvetica" pitchFamily="2" charset="0"/>
              </a:rPr>
              <a:t>	</a:t>
            </a:r>
            <a:r>
              <a:rPr lang="ru-RU" sz="1800" b="1" dirty="0">
                <a:latin typeface="Helvetica" pitchFamily="2" charset="0"/>
              </a:rPr>
              <a:t>			</a:t>
            </a:r>
            <a:br>
              <a:rPr lang="ru-RU" sz="1800" b="1" dirty="0">
                <a:latin typeface="Helvetica" pitchFamily="2" charset="0"/>
              </a:rPr>
            </a:br>
            <a:br>
              <a:rPr lang="ru-RU" sz="1800" b="1" dirty="0">
                <a:latin typeface="Helvetica" pitchFamily="2" charset="0"/>
              </a:rPr>
            </a:br>
            <a:br>
              <a:rPr lang="ru-RU" sz="1800" b="1" dirty="0">
                <a:latin typeface="Helvetica" pitchFamily="2" charset="0"/>
              </a:rPr>
            </a:br>
            <a:r>
              <a:rPr lang="ru-RU" sz="1800" b="1" dirty="0">
                <a:latin typeface="Helvetica" pitchFamily="2" charset="0"/>
              </a:rPr>
              <a:t>			        </a:t>
            </a:r>
            <a:r>
              <a:rPr lang="en-US" sz="1800" b="1" dirty="0">
                <a:latin typeface="Helvetica" pitchFamily="2" charset="0"/>
              </a:rPr>
              <a:t>II.</a:t>
            </a:r>
            <a:r>
              <a:rPr lang="ru-RU" sz="1800" b="1" dirty="0">
                <a:latin typeface="Helvetica" pitchFamily="2" charset="0"/>
              </a:rPr>
              <a:t> 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ПРОВЕДЕНИЕ КОНФЕРЕНЦИЙ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 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1. Международная научно-практическая конференция на тему: «Международное сотрудничество в предупреждении  преступности и других форм социальных отклонений».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10 - 14 мая 2019 г. Ташкент – Самарканд, Республика Узбекистан.</a:t>
            </a:r>
            <a:br>
              <a:rPr lang="ru-RU" sz="2000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2.  Международный криминологический форума в рамках международная научно-практическая конференция «Северная Европа, Псков и Ганзейский союз в прошлом и настоящем»,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которая проводилась Псковским государственным университетом во исполнение Указа Президента Российской Федерации от 05.12.2014 № 759 «О проведении XXXIX Международных Ганзейских дней Нового времени в г. Пскове в 2019 году». Псков, 21-23 мая 2019 года.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3. Всероссийская научная конференция «Ответственность за должностные преступления: проблемы законодательства и правоприменения». 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Г. Руза. 30-31 мая 2019 г. Рузский филиал Московского университета МВД имени В.Я. </a:t>
            </a:r>
            <a:r>
              <a:rPr lang="ru-RU" sz="2000" dirty="0" err="1">
                <a:solidFill>
                  <a:srgbClr val="003C6C"/>
                </a:solidFill>
                <a:latin typeface="Helvetica" pitchFamily="2" charset="0"/>
              </a:rPr>
              <a:t>Кикотя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. Организатор и главный модератор 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Николай Григорьевич </a:t>
            </a:r>
            <a:r>
              <a:rPr lang="ru-RU" sz="2000" b="1" dirty="0" err="1">
                <a:solidFill>
                  <a:srgbClr val="003C6C"/>
                </a:solidFill>
                <a:latin typeface="Helvetica" pitchFamily="2" charset="0"/>
              </a:rPr>
              <a:t>Кадников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. 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4. </a:t>
            </a:r>
            <a:r>
              <a:rPr lang="en-US" sz="2000" b="1" dirty="0">
                <a:solidFill>
                  <a:srgbClr val="003C6C"/>
                </a:solidFill>
                <a:latin typeface="Helvetica" pitchFamily="2" charset="0"/>
              </a:rPr>
              <a:t>VI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 Международная научно-практическая конференция «Социология уголовного права: проблемы криминализации и декриминализации»,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посвященная 25-летию юридического факультета Бурятского государственного университета  им. </a:t>
            </a:r>
            <a:r>
              <a:rPr lang="ru-RU" sz="2000" dirty="0" err="1">
                <a:solidFill>
                  <a:srgbClr val="003C6C"/>
                </a:solidFill>
                <a:latin typeface="Helvetica" pitchFamily="2" charset="0"/>
              </a:rPr>
              <a:t>Доржи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 Банзарова. Улан-Удэ. 9 – 10 июля 2019 года. 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2000" dirty="0"/>
            </a:br>
            <a:br>
              <a:rPr lang="ru-RU" sz="1600" dirty="0"/>
            </a:br>
            <a:br>
              <a:rPr lang="ru-RU" sz="1600" dirty="0"/>
            </a:br>
            <a:endParaRPr lang="ru-RU" sz="1600" dirty="0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244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b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5. Круглый стол «Эхо Нюрнберга». 21 октября 2019 г. 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Проведен Союзом криминалистов и криминологов совместно с юридическим факультетом МГУ имени М.В. Ломоносова (кафедра уголовного права и криминологии)</a:t>
            </a:r>
            <a:b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6. Проведён Конкурс студенческих работ, посвящённый 60-летию Декларации прав ребёнка.</a:t>
            </a:r>
            <a:b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7. </a:t>
            </a:r>
            <a:r>
              <a:rPr lang="en-US" sz="1800" b="1" dirty="0">
                <a:solidFill>
                  <a:srgbClr val="003C6C"/>
                </a:solidFill>
                <a:latin typeface="Helvetica" pitchFamily="2" charset="0"/>
              </a:rPr>
              <a:t>VII </a:t>
            </a: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международная конференция «Актуальные проблемы уголовно-правовой науки с точки зрения сравнительного правоведения» 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(г. Потсдам, 16 декабря 2019 г.). Конференция ежегодно проводится Потсдамским университетом, МГЮА имени О.Е. </a:t>
            </a:r>
            <a:r>
              <a:rPr lang="ru-RU" sz="1800" dirty="0" err="1">
                <a:solidFill>
                  <a:srgbClr val="003C6C"/>
                </a:solidFill>
                <a:latin typeface="Helvetica" pitchFamily="2" charset="0"/>
              </a:rPr>
              <a:t>Кутафина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 совместно с Союзом криминалистов и криминологов</a:t>
            </a:r>
            <a:br>
              <a:rPr lang="en-US" sz="1800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18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8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. При информационной поддержки Союза </a:t>
            </a: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проведен ряд конференций 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в Московском университете МВД имени В.Я. </a:t>
            </a:r>
            <a:r>
              <a:rPr lang="ru-RU" sz="1800" dirty="0" err="1">
                <a:solidFill>
                  <a:srgbClr val="003C6C"/>
                </a:solidFill>
                <a:latin typeface="Helvetica" pitchFamily="2" charset="0"/>
              </a:rPr>
              <a:t>Кикотя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, в Саратовской государственной юридической академии, Нижегородской академии МВД, Кубанском государственном университете, Уральском государственном юридическом университете, Институте государства и права РАН.</a:t>
            </a:r>
            <a:br>
              <a:rPr lang="ru-RU" sz="1800" dirty="0">
                <a:solidFill>
                  <a:srgbClr val="003C6C"/>
                </a:solidFill>
                <a:latin typeface="Helvetica" pitchFamily="2" charset="0"/>
              </a:rPr>
            </a:br>
            <a:br>
              <a:rPr lang="ru-RU" sz="18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Также при информационной поддержке Союза пройдёт </a:t>
            </a:r>
            <a:r>
              <a:rPr lang="ru-RU" sz="1800" b="1" dirty="0">
                <a:solidFill>
                  <a:srgbClr val="003C6C"/>
                </a:solidFill>
                <a:latin typeface="Helvetica" pitchFamily="2" charset="0"/>
              </a:rPr>
              <a:t>Сибирский антикоррупционный форум</a:t>
            </a:r>
            <a:r>
              <a:rPr lang="ru-RU" sz="1800" dirty="0">
                <a:solidFill>
                  <a:srgbClr val="003C6C"/>
                </a:solidFill>
                <a:latin typeface="Helvetica" pitchFamily="2" charset="0"/>
              </a:rPr>
              <a:t>, который готовил профессор Н.В. Щедрин.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2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r>
              <a:rPr lang="ru-RU" sz="3600" b="1" dirty="0">
                <a:solidFill>
                  <a:srgbClr val="003C6C"/>
                </a:solidFill>
                <a:latin typeface="Helvetica" pitchFamily="2" charset="0"/>
              </a:rPr>
              <a:t>Летняя школа немецкого и российского уголовного права</a:t>
            </a:r>
            <a:br>
              <a:rPr lang="ru-RU" sz="36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3600" b="1" dirty="0">
                <a:solidFill>
                  <a:srgbClr val="003C6C"/>
                </a:solidFill>
                <a:latin typeface="Helvetica" pitchFamily="2" charset="0"/>
              </a:rPr>
              <a:t> Потсдамского университета </a:t>
            </a:r>
            <a:br>
              <a:rPr lang="ru-RU" sz="36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3600" b="1" dirty="0">
                <a:solidFill>
                  <a:srgbClr val="003C6C"/>
                </a:solidFill>
                <a:latin typeface="Helvetica" pitchFamily="2" charset="0"/>
              </a:rPr>
              <a:t>Тема «Преступления против личной свободы»</a:t>
            </a:r>
            <a:r>
              <a:rPr lang="ru-RU" sz="3600" dirty="0">
                <a:solidFill>
                  <a:srgbClr val="003C6C"/>
                </a:solidFill>
                <a:latin typeface="Helvetica" pitchFamily="2" charset="0"/>
              </a:rPr>
              <a:t> </a:t>
            </a:r>
            <a:br>
              <a:rPr lang="ru-RU" sz="36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3600" dirty="0">
                <a:solidFill>
                  <a:srgbClr val="003C6C"/>
                </a:solidFill>
                <a:latin typeface="Helvetica" pitchFamily="2" charset="0"/>
              </a:rPr>
              <a:t>(г. Потсдам. 3-7 июня 2019 г.)</a:t>
            </a:r>
            <a:r>
              <a:rPr lang="en-US" sz="3600" dirty="0">
                <a:solidFill>
                  <a:srgbClr val="003C6C"/>
                </a:solidFill>
                <a:latin typeface="Helvetica" pitchFamily="2" charset="0"/>
              </a:rPr>
              <a:t> </a:t>
            </a:r>
            <a:br>
              <a:rPr lang="ru-RU" sz="36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3600" dirty="0">
                <a:solidFill>
                  <a:srgbClr val="003C6C"/>
                </a:solidFill>
                <a:latin typeface="Helvetica" pitchFamily="2" charset="0"/>
              </a:rPr>
              <a:t>При поддержке Международного фонда поддержки правовых инициатив</a:t>
            </a:r>
            <a:br>
              <a:rPr lang="ru-RU" sz="3600" dirty="0">
                <a:latin typeface="Helvetica" pitchFamily="2" charset="0"/>
              </a:rPr>
            </a:br>
            <a:endParaRPr lang="ru-RU" sz="3600" b="1" dirty="0">
              <a:solidFill>
                <a:srgbClr val="002060"/>
              </a:solidFill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EB8261-E0A2-4B89-96F2-7B9E2C407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715" y="5130799"/>
            <a:ext cx="1234986" cy="12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01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7FAD7B-0DE3-7E4F-B2CC-BD6E9DA80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D370DE-E4FF-F84A-8D3A-1F5897475B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910" y="363"/>
            <a:ext cx="10823088" cy="6518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093CC-DE43-694F-BE98-53EA5668A803}"/>
              </a:ext>
            </a:extLst>
          </p:cNvPr>
          <p:cNvSpPr txBox="1"/>
          <p:nvPr/>
        </p:nvSpPr>
        <p:spPr>
          <a:xfrm>
            <a:off x="4469054" y="364"/>
            <a:ext cx="4622800" cy="400110"/>
          </a:xfrm>
          <a:prstGeom prst="rect">
            <a:avLst/>
          </a:prstGeom>
          <a:noFill/>
          <a:effectLst>
            <a:glow rad="215900">
              <a:srgbClr val="EFF5FB">
                <a:alpha val="89000"/>
              </a:srgbClr>
            </a:glow>
            <a:outerShdw blurRad="1270000" dir="5400000" sx="200000" sy="200000" algn="ctr" rotWithShape="0">
              <a:srgbClr val="003C6C">
                <a:alpha val="9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3C6C"/>
                </a:solidFill>
                <a:highlight>
                  <a:srgbClr val="DEEBF7"/>
                </a:highlight>
                <a:latin typeface="Helvetica" pitchFamily="2" charset="0"/>
              </a:rPr>
              <a:t>ПОТСДАМ. 3-7 ИЮНЯ 2019 Г.</a:t>
            </a:r>
            <a:endParaRPr lang="ru-RU" sz="2000" b="1" dirty="0">
              <a:highlight>
                <a:srgbClr val="DEEBF7"/>
              </a:highlight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7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16933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l">
              <a:lnSpc>
                <a:spcPts val="2160"/>
              </a:lnSpc>
            </a:pP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Президент Союза Игорь</a:t>
            </a:r>
            <a:r>
              <a:rPr lang="en-US" sz="2000" dirty="0">
                <a:solidFill>
                  <a:srgbClr val="003C6C"/>
                </a:solidFill>
                <a:latin typeface="Helvetica" pitchFamily="2" charset="0"/>
              </a:rPr>
              <a:t>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Михайлович Мацкевич</a:t>
            </a:r>
            <a:br>
              <a:rPr lang="ru-RU" sz="20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вручает карточку члена Союза криминалистов</a:t>
            </a:r>
            <a:br>
              <a:rPr lang="ru-RU" sz="20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и криминологов главному военному прокурору</a:t>
            </a:r>
            <a:br>
              <a:rPr lang="ru-RU" sz="20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Италии господину Марко Де </a:t>
            </a:r>
            <a:r>
              <a:rPr lang="ru-RU" sz="2000" dirty="0" err="1">
                <a:solidFill>
                  <a:srgbClr val="003C6C"/>
                </a:solidFill>
                <a:latin typeface="Helvetica" pitchFamily="2" charset="0"/>
              </a:rPr>
              <a:t>Паолису</a:t>
            </a:r>
            <a:br>
              <a:rPr lang="ru-RU" sz="2000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(в рамках мероприятий</a:t>
            </a: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 Круглого стола</a:t>
            </a:r>
            <a:b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3C6C"/>
                </a:solidFill>
                <a:latin typeface="Helvetica" pitchFamily="2" charset="0"/>
              </a:rPr>
              <a:t>«Эхо Нюрнберга» </a:t>
            </a:r>
            <a:r>
              <a:rPr lang="ru-RU" sz="2000" dirty="0">
                <a:solidFill>
                  <a:srgbClr val="003C6C"/>
                </a:solidFill>
                <a:latin typeface="Helvetica" pitchFamily="2" charset="0"/>
              </a:rPr>
              <a:t>(21 октября 2019 г.) </a:t>
            </a:r>
            <a:r>
              <a:rPr lang="ru-RU" sz="2000" b="1" dirty="0">
                <a:latin typeface="Helvetica" pitchFamily="2" charset="0"/>
              </a:rPr>
              <a:t>	</a:t>
            </a:r>
            <a:r>
              <a:rPr lang="ru-RU" sz="1800" b="1" dirty="0">
                <a:latin typeface="Helvetica" pitchFamily="2" charset="0"/>
              </a:rPr>
              <a:t>			</a:t>
            </a:r>
            <a:br>
              <a:rPr lang="ru-RU" sz="1800" b="1" dirty="0">
                <a:latin typeface="Helvetica" pitchFamily="2" charset="0"/>
              </a:rPr>
            </a:br>
            <a:br>
              <a:rPr lang="ru-RU" sz="1800" b="1" dirty="0">
                <a:latin typeface="Helvetica" pitchFamily="2" charset="0"/>
              </a:rPr>
            </a:br>
            <a:br>
              <a:rPr lang="ru-RU" sz="1800" b="1" dirty="0">
                <a:latin typeface="Helvetica" pitchFamily="2" charset="0"/>
              </a:rPr>
            </a:br>
            <a:r>
              <a:rPr lang="ru-RU" sz="1800" b="1" dirty="0">
                <a:latin typeface="Helvetica" pitchFamily="2" charset="0"/>
              </a:rPr>
              <a:t>			</a:t>
            </a:r>
            <a:br>
              <a:rPr lang="ru-RU" sz="2000" dirty="0"/>
            </a:br>
            <a:br>
              <a:rPr lang="ru-RU" sz="1600" dirty="0"/>
            </a:br>
            <a:br>
              <a:rPr lang="ru-RU" sz="1600" dirty="0"/>
            </a:br>
            <a:endParaRPr lang="ru-RU" sz="1600" dirty="0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B8DB2-FD0B-4953-AE40-F3C70978A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6999" y="846667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3D5501-562F-E942-B8F1-FCBD2DB5D9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"/>
            <a:ext cx="10820400" cy="65532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B7E0D2-E427-8442-835A-7040DDDD7856}"/>
              </a:ext>
            </a:extLst>
          </p:cNvPr>
          <p:cNvSpPr txBox="1"/>
          <p:nvPr/>
        </p:nvSpPr>
        <p:spPr>
          <a:xfrm>
            <a:off x="1863266" y="22096"/>
            <a:ext cx="988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4D87"/>
                </a:solidFill>
                <a:latin typeface="Helvetica" pitchFamily="2" charset="0"/>
              </a:rPr>
              <a:t>РАБОТА БЮРО СОЮЗА КРИМИНАЛИСТОВ И КРИМИНОЛОГОВ</a:t>
            </a:r>
          </a:p>
        </p:txBody>
      </p:sp>
    </p:spTree>
    <p:extLst>
      <p:ext uri="{BB962C8B-B14F-4D97-AF65-F5344CB8AC3E}">
        <p14:creationId xmlns:p14="http://schemas.microsoft.com/office/powerpoint/2010/main" val="135471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0"/>
            <a:ext cx="10820399" cy="651933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24 сентября, 31 октября, 28 ноября 2019 г. </a:t>
            </a:r>
            <a:r>
              <a:rPr lang="en-US" sz="2000" dirty="0">
                <a:solidFill>
                  <a:srgbClr val="004D87"/>
                </a:solidFill>
                <a:latin typeface="Helvetica" pitchFamily="2" charset="0"/>
              </a:rPr>
              <a:t>- </a:t>
            </a: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рассматривались вопросы: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принятии новых членов 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своевременности выпуска номеров журнала «Союз криминалистов и криминологов» 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наполняемости сайта СКК и сайта журнала «Союз криминалистов и криминологов» 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конкурсах, проводимых под эгидой Союза,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пропаганде работы филиалов Союза 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о презентации книг членов Союза в книжных магазинах Москвы и других городов 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- другие вопросы.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dirty="0">
                <a:solidFill>
                  <a:srgbClr val="004D87"/>
                </a:solidFill>
                <a:latin typeface="Helvetica" pitchFamily="2" charset="0"/>
              </a:rPr>
              <a:t> </a:t>
            </a:r>
            <a:br>
              <a:rPr lang="ru-RU" sz="2000" dirty="0">
                <a:solidFill>
                  <a:srgbClr val="004D87"/>
                </a:solidFill>
                <a:latin typeface="Helvetica" pitchFamily="2" charset="0"/>
              </a:rPr>
            </a:br>
            <a:r>
              <a:rPr lang="ru-RU" sz="2000" b="1" dirty="0">
                <a:solidFill>
                  <a:srgbClr val="004D87"/>
                </a:solidFill>
                <a:latin typeface="Helvetica" pitchFamily="2" charset="0"/>
              </a:rPr>
              <a:t>Принято решение о регулярном проведении заседаний (не реже 1 раза в месяц)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6B25A10-BFF8-EC4E-A38C-62859DED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02" y="85029"/>
            <a:ext cx="1165225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331D1AEB-C85E-F445-A348-EBD9FDE72FD1}"/>
              </a:ext>
            </a:extLst>
          </p:cNvPr>
          <p:cNvSpPr txBox="1">
            <a:spLocks/>
          </p:cNvSpPr>
          <p:nvPr/>
        </p:nvSpPr>
        <p:spPr>
          <a:xfrm>
            <a:off x="2318716" y="0"/>
            <a:ext cx="8926166" cy="7589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3C6C"/>
                </a:solidFill>
                <a:latin typeface="Helvetica" pitchFamily="2" charset="0"/>
              </a:rPr>
              <a:t>III. </a:t>
            </a:r>
            <a:r>
              <a:rPr lang="ru-RU" sz="2400" b="1" dirty="0">
                <a:solidFill>
                  <a:srgbClr val="003C6C"/>
                </a:solidFill>
                <a:latin typeface="Helvetica" pitchFamily="2" charset="0"/>
              </a:rPr>
              <a:t>ПРОВЕДЕНЫ ЗАСЕДАНИЯ БЮРО СОЮЗА КРИМИНАЛИСТОВ И КРИМИНОЛОГОВ</a:t>
            </a:r>
          </a:p>
        </p:txBody>
      </p:sp>
    </p:spTree>
    <p:extLst>
      <p:ext uri="{BB962C8B-B14F-4D97-AF65-F5344CB8AC3E}">
        <p14:creationId xmlns:p14="http://schemas.microsoft.com/office/powerpoint/2010/main" val="18555879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4">
      <a:dk1>
        <a:sysClr val="windowText" lastClr="000000"/>
      </a:dk1>
      <a:lt1>
        <a:sysClr val="window" lastClr="FFFFFF"/>
      </a:lt1>
      <a:dk2>
        <a:srgbClr val="002137"/>
      </a:dk2>
      <a:lt2>
        <a:srgbClr val="E7E6E6"/>
      </a:lt2>
      <a:accent1>
        <a:srgbClr val="5B9BD5"/>
      </a:accent1>
      <a:accent2>
        <a:srgbClr val="17120C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F59E9055-6E26-42C9-98C4-E137297A67FA}" vid="{03D06490-826B-45D6-A406-BA0D2029C8C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2224</TotalTime>
  <Words>939</Words>
  <Application>Microsoft Office PowerPoint</Application>
  <PresentationFormat>Широкоэкранный</PresentationFormat>
  <Paragraphs>50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Тема1</vt:lpstr>
      <vt:lpstr>Итоговый доклад Президента  Союза криминалистов и криминологов  И.М. Мацкевича</vt:lpstr>
      <vt:lpstr>Итоговый доклад Президента  . Мацкевича</vt:lpstr>
      <vt:lpstr>                   II. ПРОВЕДЕНИЕ КОНФЕРЕНЦИЙ   1. Международная научно-практическая конференция на тему: «Международное сотрудничество в предупреждении  преступности и других форм социальных отклонений». 10 - 14 мая 2019 г. Ташкент – Самарканд, Республика Узбекистан.  2.  Международный криминологический форума в рамках международная научно-практическая конференция «Северная Европа, Псков и Ганзейский союз в прошлом и настоящем», которая проводилась Псковским государственным университетом во исполнение Указа Президента Российской Федерации от 05.12.2014 № 759 «О проведении XXXIX Международных Ганзейских дней Нового времени в г. Пскове в 2019 году». Псков, 21-23 мая 2019 года.  3. Всероссийская научная конференция «Ответственность за должностные преступления: проблемы законодательства и правоприменения».  Г. Руза. 30-31 мая 2019 г. Рузский филиал Московского университета МВД имени В.Я. Кикотя. Организатор и главный модератор Николай Григорьевич Кадников.   4. VI Международная научно-практическая конференция «Социология уголовного права: проблемы криминализации и декриминализации», посвященная 25-летию юридического факультета Бурятского государственного университета  им. Доржи Банзарова. Улан-Удэ. 9 – 10 июля 2019 года.     </vt:lpstr>
      <vt:lpstr> 5. Круглый стол «Эхо Нюрнберга». 21 октября 2019 г. Проведен Союзом криминалистов и криминологов совместно с юридическим факультетом МГУ имени М.В. Ломоносова (кафедра уголовного права и криминологии)  6. Проведён Конкурс студенческих работ, посвящённый 60-летию Декларации прав ребёнка.  7. VII международная конференция «Актуальные проблемы уголовно-правовой науки с точки зрения сравнительного правоведения» (г. Потсдам, 16 декабря 2019 г.). Конференция ежегодно проводится Потсдамским университетом, МГЮА имени О.Е. Кутафина совместно с Союзом криминалистов и криминологов  8. При информационной поддержки Союза проведен ряд конференций в Московском университете МВД имени В.Я. Кикотя, в Саратовской государственной юридической академии, Нижегородской академии МВД, Кубанском государственном университете, Уральском государственном юридическом университете, Институте государства и права РАН.  Также при информационной поддержке Союза пройдёт Сибирский антикоррупционный форум, который готовил профессор Н.В. Щедрин.</vt:lpstr>
      <vt:lpstr>Летняя школа немецкого и российского уголовного права  Потсдамского университета  Тема «Преступления против личной свободы»  (г. Потсдам. 3-7 июня 2019 г.)  При поддержке Международного фонда поддержки правовых инициатив </vt:lpstr>
      <vt:lpstr>Презентация PowerPoint</vt:lpstr>
      <vt:lpstr>Президент Союза Игорь Михайлович Мацкевич вручает карточку члена Союза криминалистов и криминологов главному военному прокурору Италии господину Марко Де Паолису (в рамках мероприятий Круглого стола «Эхо Нюрнберга» (21 октября 2019 г.)              </vt:lpstr>
      <vt:lpstr>Презентация PowerPoint</vt:lpstr>
      <vt:lpstr>24 сентября, 31 октября, 28 ноября 2019 г. - рассматривались вопросы:  - о принятии новых членов  - о своевременности выпуска номеров журнала «Союз криминалистов и криминологов»  - о наполняемости сайта СКК и сайта журнала «Союз криминалистов и криминологов»  - о конкурсах, проводимых под эгидой Союза, - о пропаганде работы филиалов Союза  - о презентации книг членов Союза в книжных магазинах Москвы и других городов  - другие вопросы.   Принято решение о регулярном проведении заседаний (не реже 1 раза в месяц)</vt:lpstr>
      <vt:lpstr>  </vt:lpstr>
      <vt:lpstr>Налажен ежеквартальный выпуск журнала.  Выпуски журнала были посвящены:  Балтийскому федеральному университету, Потсдамскому университету,  Ульяновскому университету,  Пермскому университету,  Нижегородской академии МВД.  Планируются тематические выпуски. посвященные Московскому университету МВД имени В.Я. Кикотя. </vt:lpstr>
      <vt:lpstr>   </vt:lpstr>
      <vt:lpstr>Презентация PowerPoint</vt:lpstr>
      <vt:lpstr>ПОСЕЩАЙТЕ НАШ САЙТ: HTTP://CRIMESCIENCE.RU/  ПРЕДЛАГАЕМ НАПРАВЛЯТЬ ВАШИ СТАТЬИ ДЛЯ ПУБЛИКАЦИИ В ЖУРНАЛЕ «СОЮЗ КРИМИНАЛИСТОВ И КРИМИНОЛОГОВ»   ОБРАЩАЕМ ВАШЕ ВНИМАНИЕ НА ТРЕБОВАНИЯ К ОФОРМЛЕНИЮ НАУЧНЫХ СТАТЕЙ ДЛЯ АВТОРОВ ЖУРНАЛА  «СОЮЗ КРИМИНАЛИСТОВ И КРИМИНОЛОГОВ»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Marina Artanova</dc:creator>
  <cp:lastModifiedBy>Николай Бодров</cp:lastModifiedBy>
  <cp:revision>429</cp:revision>
  <dcterms:created xsi:type="dcterms:W3CDTF">2019-11-11T16:06:48Z</dcterms:created>
  <dcterms:modified xsi:type="dcterms:W3CDTF">2020-04-30T16:12:37Z</dcterms:modified>
</cp:coreProperties>
</file>